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5" r:id="rId4"/>
  </p:sldMasterIdLst>
  <p:notesMasterIdLst>
    <p:notesMasterId r:id="rId48"/>
  </p:notesMasterIdLst>
  <p:handoutMasterIdLst>
    <p:handoutMasterId r:id="rId49"/>
  </p:handoutMasterIdLst>
  <p:sldIdLst>
    <p:sldId id="256" r:id="rId5"/>
    <p:sldId id="317" r:id="rId6"/>
    <p:sldId id="1466" r:id="rId7"/>
    <p:sldId id="1398" r:id="rId8"/>
    <p:sldId id="595" r:id="rId9"/>
    <p:sldId id="1457" r:id="rId10"/>
    <p:sldId id="1446" r:id="rId11"/>
    <p:sldId id="1447" r:id="rId12"/>
    <p:sldId id="1456" r:id="rId13"/>
    <p:sldId id="1450" r:id="rId14"/>
    <p:sldId id="1460" r:id="rId15"/>
    <p:sldId id="1461" r:id="rId16"/>
    <p:sldId id="1462" r:id="rId17"/>
    <p:sldId id="1463" r:id="rId18"/>
    <p:sldId id="270" r:id="rId19"/>
    <p:sldId id="1454" r:id="rId20"/>
    <p:sldId id="1399" r:id="rId21"/>
    <p:sldId id="357" r:id="rId22"/>
    <p:sldId id="500" r:id="rId23"/>
    <p:sldId id="1518" r:id="rId24"/>
    <p:sldId id="310" r:id="rId25"/>
    <p:sldId id="1458" r:id="rId26"/>
    <p:sldId id="1520" r:id="rId27"/>
    <p:sldId id="1427" r:id="rId28"/>
    <p:sldId id="1455" r:id="rId29"/>
    <p:sldId id="1429" r:id="rId30"/>
    <p:sldId id="1432" r:id="rId31"/>
    <p:sldId id="1435" r:id="rId32"/>
    <p:sldId id="1437" r:id="rId33"/>
    <p:sldId id="1440" r:id="rId34"/>
    <p:sldId id="1442" r:id="rId35"/>
    <p:sldId id="1366" r:id="rId36"/>
    <p:sldId id="272" r:id="rId37"/>
    <p:sldId id="273" r:id="rId38"/>
    <p:sldId id="1459" r:id="rId39"/>
    <p:sldId id="608" r:id="rId40"/>
    <p:sldId id="1375" r:id="rId41"/>
    <p:sldId id="1361" r:id="rId42"/>
    <p:sldId id="1465" r:id="rId43"/>
    <p:sldId id="1514" r:id="rId44"/>
    <p:sldId id="1515" r:id="rId45"/>
    <p:sldId id="1513" r:id="rId46"/>
    <p:sldId id="30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C5342A28-2390-49AC-8D6E-AF1F0D84A1DA}">
          <p14:sldIdLst>
            <p14:sldId id="256"/>
          </p14:sldIdLst>
        </p14:section>
        <p14:section name="Slide starters" id="{A9C746AC-6EA9-450E-BBE0-B0658637B2FF}">
          <p14:sldIdLst>
            <p14:sldId id="317"/>
            <p14:sldId id="1466"/>
          </p14:sldIdLst>
        </p14:section>
        <p14:section name="Cloud-ready" id="{5FEA54F2-7172-6D46-AA0F-20072D42BC2C}">
          <p14:sldIdLst>
            <p14:sldId id="1398"/>
            <p14:sldId id="595"/>
            <p14:sldId id="1457"/>
            <p14:sldId id="1446"/>
            <p14:sldId id="1447"/>
            <p14:sldId id="1456"/>
            <p14:sldId id="1450"/>
            <p14:sldId id="1460"/>
            <p14:sldId id="1461"/>
            <p14:sldId id="1462"/>
            <p14:sldId id="1463"/>
            <p14:sldId id="270"/>
            <p14:sldId id="1454"/>
          </p14:sldIdLst>
        </p14:section>
        <p14:section name="Cloud Strategy" id="{9F24E6B6-01D0-0841-B33D-FD5FD5349FBE}">
          <p14:sldIdLst>
            <p14:sldId id="1399"/>
            <p14:sldId id="357"/>
            <p14:sldId id="500"/>
            <p14:sldId id="1518"/>
            <p14:sldId id="310"/>
            <p14:sldId id="1458"/>
            <p14:sldId id="1520"/>
          </p14:sldIdLst>
        </p14:section>
        <p14:section name="12-Factor" id="{4C2858A4-F4A2-4ED9-926A-F5343AEB81FF}">
          <p14:sldIdLst>
            <p14:sldId id="1427"/>
            <p14:sldId id="1455"/>
            <p14:sldId id="1429"/>
            <p14:sldId id="1432"/>
            <p14:sldId id="1435"/>
            <p14:sldId id="1437"/>
            <p14:sldId id="1440"/>
            <p14:sldId id="1442"/>
            <p14:sldId id="1366"/>
          </p14:sldIdLst>
        </p14:section>
        <p14:section name="Closing Slide" id="{43749174-0982-4D47-991C-15D33C33AAFE}">
          <p14:sldIdLst>
            <p14:sldId id="272"/>
            <p14:sldId id="273"/>
          </p14:sldIdLst>
        </p14:section>
        <p14:section name="Appendix" id="{D65348A8-454A-4893-9065-FD03953F8914}">
          <p14:sldIdLst>
            <p14:sldId id="1459"/>
            <p14:sldId id="608"/>
            <p14:sldId id="1375"/>
            <p14:sldId id="1361"/>
            <p14:sldId id="1465"/>
            <p14:sldId id="1514"/>
            <p14:sldId id="1515"/>
            <p14:sldId id="1513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a Gilmore" initials="CG" lastIdx="3" clrIdx="0">
    <p:extLst>
      <p:ext uri="{19B8F6BF-5375-455C-9EA6-DF929625EA0E}">
        <p15:presenceInfo xmlns:p15="http://schemas.microsoft.com/office/powerpoint/2012/main" userId="Cara Gilmore" providerId="None"/>
      </p:ext>
    </p:extLst>
  </p:cmAuthor>
  <p:cmAuthor id="2" name="Barbara Joseph" initials="BJ" lastIdx="4" clrIdx="1">
    <p:extLst>
      <p:ext uri="{19B8F6BF-5375-455C-9EA6-DF929625EA0E}">
        <p15:presenceInfo xmlns:p15="http://schemas.microsoft.com/office/powerpoint/2012/main" userId="S::barbara@aquarianknowledge.com::47b03ad5-aca5-423e-90ec-0a7f527829f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722"/>
    <a:srgbClr val="008770"/>
    <a:srgbClr val="D0D0CE"/>
    <a:srgbClr val="B1B3B3"/>
    <a:srgbClr val="888B8D"/>
    <a:srgbClr val="63666A"/>
    <a:srgbClr val="F2B411"/>
    <a:srgbClr val="FFFFFF"/>
    <a:srgbClr val="55565A"/>
    <a:srgbClr val="A22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1BB757-2608-48A1-BB6F-825D4A8087B9}" v="5" dt="2019-06-17T16:10:23.044"/>
    <p1510:client id="{6D2EFEA4-9E91-C743-87EF-C84F2CF5B51A}" v="392" dt="2019-06-17T21:58:02.493"/>
  </p1510:revLst>
</p1510:revInfo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714"/>
  </p:normalViewPr>
  <p:slideViewPr>
    <p:cSldViewPr snapToGrid="0">
      <p:cViewPr varScale="1">
        <p:scale>
          <a:sx n="146" d="100"/>
          <a:sy n="146" d="100"/>
        </p:scale>
        <p:origin x="106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FFCD02-F88C-4559-AC59-3AD21C313512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4D28A2-74B0-404E-A8CA-F5667E2257F3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/>
            <a:t>Cloud Need Identification</a:t>
          </a:r>
        </a:p>
      </dgm:t>
    </dgm:pt>
    <dgm:pt modelId="{8D53708E-326E-4367-8747-0D849194C106}" type="parTrans" cxnId="{291A7BC3-52A0-4E88-BEBD-C58D42095427}">
      <dgm:prSet/>
      <dgm:spPr/>
      <dgm:t>
        <a:bodyPr/>
        <a:lstStyle/>
        <a:p>
          <a:endParaRPr lang="en-US"/>
        </a:p>
      </dgm:t>
    </dgm:pt>
    <dgm:pt modelId="{5493A41B-427A-46E1-AF69-92318BF048E3}" type="sibTrans" cxnId="{291A7BC3-52A0-4E88-BEBD-C58D42095427}">
      <dgm:prSet/>
      <dgm:spPr/>
      <dgm:t>
        <a:bodyPr/>
        <a:lstStyle/>
        <a:p>
          <a:endParaRPr lang="en-US"/>
        </a:p>
      </dgm:t>
    </dgm:pt>
    <dgm:pt modelId="{37B6F5D4-0970-4AE0-9E31-1D5266924BC1}">
      <dgm:prSet phldrT="[Text]" custT="1"/>
      <dgm:spPr>
        <a:solidFill>
          <a:srgbClr val="E87722">
            <a:hueOff val="0"/>
            <a:satOff val="0"/>
            <a:lum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38100" tIns="38100" rIns="38100" bIns="38100" numCol="1" spcCol="1270" anchor="ctr" anchorCtr="0"/>
        <a:lstStyle/>
        <a:p>
          <a:r>
            <a:rPr lang="en-US" sz="1000" kern="120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Cloud</a:t>
          </a:r>
          <a:r>
            <a:rPr lang="en-US" sz="1000" kern="1200"/>
            <a:t> Readiness Assessment</a:t>
          </a:r>
        </a:p>
      </dgm:t>
    </dgm:pt>
    <dgm:pt modelId="{D872E0FD-4F2C-47DB-A2F8-548CE99EAD11}" type="parTrans" cxnId="{E74BFB1E-9A5E-4BE4-8F05-DA08DF7C3455}">
      <dgm:prSet/>
      <dgm:spPr/>
      <dgm:t>
        <a:bodyPr/>
        <a:lstStyle/>
        <a:p>
          <a:endParaRPr lang="en-US"/>
        </a:p>
      </dgm:t>
    </dgm:pt>
    <dgm:pt modelId="{F390B51D-0D8C-4603-905D-E9EF7355DCCB}" type="sibTrans" cxnId="{E74BFB1E-9A5E-4BE4-8F05-DA08DF7C3455}">
      <dgm:prSet/>
      <dgm:spPr/>
      <dgm:t>
        <a:bodyPr/>
        <a:lstStyle/>
        <a:p>
          <a:endParaRPr lang="en-US"/>
        </a:p>
      </dgm:t>
    </dgm:pt>
    <dgm:pt modelId="{2820CF44-6CFF-4689-86F4-1B840619956B}">
      <dgm:prSet phldrT="[Text]"/>
      <dgm:spPr/>
      <dgm:t>
        <a:bodyPr/>
        <a:lstStyle/>
        <a:p>
          <a:r>
            <a:rPr lang="en-US"/>
            <a:t>Risk &amp; Benefit</a:t>
          </a:r>
        </a:p>
        <a:p>
          <a:r>
            <a:rPr lang="en-US"/>
            <a:t>Analysis</a:t>
          </a:r>
        </a:p>
      </dgm:t>
    </dgm:pt>
    <dgm:pt modelId="{CA6CEADC-3984-4B92-8FFB-A2F111F25B34}" type="parTrans" cxnId="{F08D40E9-D6C1-478F-8380-38FAF352026F}">
      <dgm:prSet/>
      <dgm:spPr/>
      <dgm:t>
        <a:bodyPr/>
        <a:lstStyle/>
        <a:p>
          <a:endParaRPr lang="en-US"/>
        </a:p>
      </dgm:t>
    </dgm:pt>
    <dgm:pt modelId="{CB2756C2-0B5A-427E-8EA7-CBA444DB2176}" type="sibTrans" cxnId="{F08D40E9-D6C1-478F-8380-38FAF352026F}">
      <dgm:prSet/>
      <dgm:spPr/>
      <dgm:t>
        <a:bodyPr/>
        <a:lstStyle/>
        <a:p>
          <a:endParaRPr lang="en-US"/>
        </a:p>
      </dgm:t>
    </dgm:pt>
    <dgm:pt modelId="{D183310B-4248-4944-B08E-1F722C9CF65D}">
      <dgm:prSet phldrT="[Text]"/>
      <dgm:spPr/>
      <dgm:t>
        <a:bodyPr/>
        <a:lstStyle/>
        <a:p>
          <a:r>
            <a:rPr lang="en-US"/>
            <a:t>Business Case</a:t>
          </a:r>
        </a:p>
      </dgm:t>
    </dgm:pt>
    <dgm:pt modelId="{D638A896-9E95-45D8-B0EC-7766D08D1721}" type="parTrans" cxnId="{34DBA9AB-A38F-4082-9D7A-08149C7A22F9}">
      <dgm:prSet/>
      <dgm:spPr/>
      <dgm:t>
        <a:bodyPr/>
        <a:lstStyle/>
        <a:p>
          <a:endParaRPr lang="en-US"/>
        </a:p>
      </dgm:t>
    </dgm:pt>
    <dgm:pt modelId="{DE925CD2-879D-4EA9-85EB-0D90C4D03DEE}" type="sibTrans" cxnId="{34DBA9AB-A38F-4082-9D7A-08149C7A22F9}">
      <dgm:prSet/>
      <dgm:spPr/>
      <dgm:t>
        <a:bodyPr/>
        <a:lstStyle/>
        <a:p>
          <a:endParaRPr lang="en-US"/>
        </a:p>
      </dgm:t>
    </dgm:pt>
    <dgm:pt modelId="{3629748F-637B-41BF-A1B6-E7C91555B6E8}">
      <dgm:prSet phldrT="[Text]"/>
      <dgm:spPr/>
      <dgm:t>
        <a:bodyPr/>
        <a:lstStyle/>
        <a:p>
          <a:r>
            <a:rPr lang="en-US"/>
            <a:t>Cloud Strategy</a:t>
          </a:r>
        </a:p>
      </dgm:t>
    </dgm:pt>
    <dgm:pt modelId="{BFBE8A38-1983-4CA3-B86A-A5504161BA54}" type="parTrans" cxnId="{6A33B392-7CBA-4CD1-B0A2-1437DEA4BB2E}">
      <dgm:prSet/>
      <dgm:spPr/>
      <dgm:t>
        <a:bodyPr/>
        <a:lstStyle/>
        <a:p>
          <a:endParaRPr lang="en-US"/>
        </a:p>
      </dgm:t>
    </dgm:pt>
    <dgm:pt modelId="{3B5B4D78-81CE-4C45-B84C-2585E494D380}" type="sibTrans" cxnId="{6A33B392-7CBA-4CD1-B0A2-1437DEA4BB2E}">
      <dgm:prSet/>
      <dgm:spPr/>
      <dgm:t>
        <a:bodyPr/>
        <a:lstStyle/>
        <a:p>
          <a:endParaRPr lang="en-US"/>
        </a:p>
      </dgm:t>
    </dgm:pt>
    <dgm:pt modelId="{1DEDB423-8EDB-466B-A691-194BF53A51D4}">
      <dgm:prSet phldrT="[Text]"/>
      <dgm:spPr/>
      <dgm:t>
        <a:bodyPr/>
        <a:lstStyle/>
        <a:p>
          <a:r>
            <a:rPr lang="en-US"/>
            <a:t>Transformation Roadmap</a:t>
          </a:r>
        </a:p>
      </dgm:t>
    </dgm:pt>
    <dgm:pt modelId="{26619782-D480-4A89-B565-EBABFDCDE117}" type="parTrans" cxnId="{91A5BD38-2DEC-469B-8E39-D476B21D9A9D}">
      <dgm:prSet/>
      <dgm:spPr/>
      <dgm:t>
        <a:bodyPr/>
        <a:lstStyle/>
        <a:p>
          <a:endParaRPr lang="en-US"/>
        </a:p>
      </dgm:t>
    </dgm:pt>
    <dgm:pt modelId="{15D5E068-8710-44AB-919F-CF112B0AAFF4}" type="sibTrans" cxnId="{91A5BD38-2DEC-469B-8E39-D476B21D9A9D}">
      <dgm:prSet/>
      <dgm:spPr/>
      <dgm:t>
        <a:bodyPr/>
        <a:lstStyle/>
        <a:p>
          <a:endParaRPr lang="en-US"/>
        </a:p>
      </dgm:t>
    </dgm:pt>
    <dgm:pt modelId="{CC4C59D4-AFBD-4E95-974B-F995990E2C9E}" type="pres">
      <dgm:prSet presAssocID="{DBFFCD02-F88C-4559-AC59-3AD21C313512}" presName="Name0" presStyleCnt="0">
        <dgm:presLayoutVars>
          <dgm:dir/>
          <dgm:resizeHandles val="exact"/>
        </dgm:presLayoutVars>
      </dgm:prSet>
      <dgm:spPr/>
    </dgm:pt>
    <dgm:pt modelId="{A7CFCD7D-DD3A-45AA-969C-C5A544CFAF09}" type="pres">
      <dgm:prSet presAssocID="{DBFFCD02-F88C-4559-AC59-3AD21C313512}" presName="cycle" presStyleCnt="0"/>
      <dgm:spPr/>
    </dgm:pt>
    <dgm:pt modelId="{91B8E373-1FEE-4FE5-B48E-BFF896CFB13A}" type="pres">
      <dgm:prSet presAssocID="{F54D28A2-74B0-404E-A8CA-F5667E2257F3}" presName="nodeFirstNode" presStyleLbl="node1" presStyleIdx="0" presStyleCnt="6">
        <dgm:presLayoutVars>
          <dgm:bulletEnabled val="1"/>
        </dgm:presLayoutVars>
      </dgm:prSet>
      <dgm:spPr/>
    </dgm:pt>
    <dgm:pt modelId="{8206BF8A-8530-4B25-A0CB-ABAF60586987}" type="pres">
      <dgm:prSet presAssocID="{5493A41B-427A-46E1-AF69-92318BF048E3}" presName="sibTransFirstNode" presStyleLbl="bgShp" presStyleIdx="0" presStyleCnt="1"/>
      <dgm:spPr/>
    </dgm:pt>
    <dgm:pt modelId="{59D35E2E-DED6-4890-88CD-859C180E98EB}" type="pres">
      <dgm:prSet presAssocID="{37B6F5D4-0970-4AE0-9E31-1D5266924BC1}" presName="nodeFollowingNodes" presStyleLbl="node1" presStyleIdx="1" presStyleCnt="6">
        <dgm:presLayoutVars>
          <dgm:bulletEnabled val="1"/>
        </dgm:presLayoutVars>
      </dgm:prSet>
      <dgm:spPr/>
    </dgm:pt>
    <dgm:pt modelId="{1FF86B24-ADD2-4C72-8C12-68EF662A2246}" type="pres">
      <dgm:prSet presAssocID="{2820CF44-6CFF-4689-86F4-1B840619956B}" presName="nodeFollowingNodes" presStyleLbl="node1" presStyleIdx="2" presStyleCnt="6">
        <dgm:presLayoutVars>
          <dgm:bulletEnabled val="1"/>
        </dgm:presLayoutVars>
      </dgm:prSet>
      <dgm:spPr/>
    </dgm:pt>
    <dgm:pt modelId="{70B0665D-596F-4AA3-9F48-1AFD74027ED7}" type="pres">
      <dgm:prSet presAssocID="{D183310B-4248-4944-B08E-1F722C9CF65D}" presName="nodeFollowingNodes" presStyleLbl="node1" presStyleIdx="3" presStyleCnt="6">
        <dgm:presLayoutVars>
          <dgm:bulletEnabled val="1"/>
        </dgm:presLayoutVars>
      </dgm:prSet>
      <dgm:spPr/>
    </dgm:pt>
    <dgm:pt modelId="{8123D5B5-498D-4DF1-A595-D7CE9A15868D}" type="pres">
      <dgm:prSet presAssocID="{3629748F-637B-41BF-A1B6-E7C91555B6E8}" presName="nodeFollowingNodes" presStyleLbl="node1" presStyleIdx="4" presStyleCnt="6">
        <dgm:presLayoutVars>
          <dgm:bulletEnabled val="1"/>
        </dgm:presLayoutVars>
      </dgm:prSet>
      <dgm:spPr/>
    </dgm:pt>
    <dgm:pt modelId="{7CE63876-8CFC-4FFB-AE2D-6B8ECB005119}" type="pres">
      <dgm:prSet presAssocID="{1DEDB423-8EDB-466B-A691-194BF53A51D4}" presName="nodeFollowingNodes" presStyleLbl="node1" presStyleIdx="5" presStyleCnt="6">
        <dgm:presLayoutVars>
          <dgm:bulletEnabled val="1"/>
        </dgm:presLayoutVars>
      </dgm:prSet>
      <dgm:spPr/>
    </dgm:pt>
  </dgm:ptLst>
  <dgm:cxnLst>
    <dgm:cxn modelId="{E74BFB1E-9A5E-4BE4-8F05-DA08DF7C3455}" srcId="{DBFFCD02-F88C-4559-AC59-3AD21C313512}" destId="{37B6F5D4-0970-4AE0-9E31-1D5266924BC1}" srcOrd="1" destOrd="0" parTransId="{D872E0FD-4F2C-47DB-A2F8-548CE99EAD11}" sibTransId="{F390B51D-0D8C-4603-905D-E9EF7355DCCB}"/>
    <dgm:cxn modelId="{C5208D27-6A1C-43DE-AF0A-955186A46175}" type="presOf" srcId="{5493A41B-427A-46E1-AF69-92318BF048E3}" destId="{8206BF8A-8530-4B25-A0CB-ABAF60586987}" srcOrd="0" destOrd="0" presId="urn:microsoft.com/office/officeart/2005/8/layout/cycle3"/>
    <dgm:cxn modelId="{9EC6B328-EF8D-445F-992A-388A0977A298}" type="presOf" srcId="{37B6F5D4-0970-4AE0-9E31-1D5266924BC1}" destId="{59D35E2E-DED6-4890-88CD-859C180E98EB}" srcOrd="0" destOrd="0" presId="urn:microsoft.com/office/officeart/2005/8/layout/cycle3"/>
    <dgm:cxn modelId="{1D478935-64AE-4198-983C-F853BE361761}" type="presOf" srcId="{D183310B-4248-4944-B08E-1F722C9CF65D}" destId="{70B0665D-596F-4AA3-9F48-1AFD74027ED7}" srcOrd="0" destOrd="0" presId="urn:microsoft.com/office/officeart/2005/8/layout/cycle3"/>
    <dgm:cxn modelId="{FC870C36-A819-40ED-B24B-7EF00D1FC232}" type="presOf" srcId="{DBFFCD02-F88C-4559-AC59-3AD21C313512}" destId="{CC4C59D4-AFBD-4E95-974B-F995990E2C9E}" srcOrd="0" destOrd="0" presId="urn:microsoft.com/office/officeart/2005/8/layout/cycle3"/>
    <dgm:cxn modelId="{91A5BD38-2DEC-469B-8E39-D476B21D9A9D}" srcId="{DBFFCD02-F88C-4559-AC59-3AD21C313512}" destId="{1DEDB423-8EDB-466B-A691-194BF53A51D4}" srcOrd="5" destOrd="0" parTransId="{26619782-D480-4A89-B565-EBABFDCDE117}" sibTransId="{15D5E068-8710-44AB-919F-CF112B0AAFF4}"/>
    <dgm:cxn modelId="{E8E6873E-6C7B-451A-A955-695CD16D3DC4}" type="presOf" srcId="{2820CF44-6CFF-4689-86F4-1B840619956B}" destId="{1FF86B24-ADD2-4C72-8C12-68EF662A2246}" srcOrd="0" destOrd="0" presId="urn:microsoft.com/office/officeart/2005/8/layout/cycle3"/>
    <dgm:cxn modelId="{45AED842-7F95-44C1-AEA7-3C24DAD6C716}" type="presOf" srcId="{1DEDB423-8EDB-466B-A691-194BF53A51D4}" destId="{7CE63876-8CFC-4FFB-AE2D-6B8ECB005119}" srcOrd="0" destOrd="0" presId="urn:microsoft.com/office/officeart/2005/8/layout/cycle3"/>
    <dgm:cxn modelId="{46D95255-740E-4FEF-9C36-BD65795DBF5D}" type="presOf" srcId="{3629748F-637B-41BF-A1B6-E7C91555B6E8}" destId="{8123D5B5-498D-4DF1-A595-D7CE9A15868D}" srcOrd="0" destOrd="0" presId="urn:microsoft.com/office/officeart/2005/8/layout/cycle3"/>
    <dgm:cxn modelId="{6A33B392-7CBA-4CD1-B0A2-1437DEA4BB2E}" srcId="{DBFFCD02-F88C-4559-AC59-3AD21C313512}" destId="{3629748F-637B-41BF-A1B6-E7C91555B6E8}" srcOrd="4" destOrd="0" parTransId="{BFBE8A38-1983-4CA3-B86A-A5504161BA54}" sibTransId="{3B5B4D78-81CE-4C45-B84C-2585E494D380}"/>
    <dgm:cxn modelId="{34DBA9AB-A38F-4082-9D7A-08149C7A22F9}" srcId="{DBFFCD02-F88C-4559-AC59-3AD21C313512}" destId="{D183310B-4248-4944-B08E-1F722C9CF65D}" srcOrd="3" destOrd="0" parTransId="{D638A896-9E95-45D8-B0EC-7766D08D1721}" sibTransId="{DE925CD2-879D-4EA9-85EB-0D90C4D03DEE}"/>
    <dgm:cxn modelId="{291A7BC3-52A0-4E88-BEBD-C58D42095427}" srcId="{DBFFCD02-F88C-4559-AC59-3AD21C313512}" destId="{F54D28A2-74B0-404E-A8CA-F5667E2257F3}" srcOrd="0" destOrd="0" parTransId="{8D53708E-326E-4367-8747-0D849194C106}" sibTransId="{5493A41B-427A-46E1-AF69-92318BF048E3}"/>
    <dgm:cxn modelId="{C4438FE2-9AFD-436D-8797-198EC0537E45}" type="presOf" srcId="{F54D28A2-74B0-404E-A8CA-F5667E2257F3}" destId="{91B8E373-1FEE-4FE5-B48E-BFF896CFB13A}" srcOrd="0" destOrd="0" presId="urn:microsoft.com/office/officeart/2005/8/layout/cycle3"/>
    <dgm:cxn modelId="{F08D40E9-D6C1-478F-8380-38FAF352026F}" srcId="{DBFFCD02-F88C-4559-AC59-3AD21C313512}" destId="{2820CF44-6CFF-4689-86F4-1B840619956B}" srcOrd="2" destOrd="0" parTransId="{CA6CEADC-3984-4B92-8FFB-A2F111F25B34}" sibTransId="{CB2756C2-0B5A-427E-8EA7-CBA444DB2176}"/>
    <dgm:cxn modelId="{163228D8-2906-4376-8223-EC0E9F86F413}" type="presParOf" srcId="{CC4C59D4-AFBD-4E95-974B-F995990E2C9E}" destId="{A7CFCD7D-DD3A-45AA-969C-C5A544CFAF09}" srcOrd="0" destOrd="0" presId="urn:microsoft.com/office/officeart/2005/8/layout/cycle3"/>
    <dgm:cxn modelId="{C7DF2293-7D71-4CDD-8CB7-DA193AD31BC7}" type="presParOf" srcId="{A7CFCD7D-DD3A-45AA-969C-C5A544CFAF09}" destId="{91B8E373-1FEE-4FE5-B48E-BFF896CFB13A}" srcOrd="0" destOrd="0" presId="urn:microsoft.com/office/officeart/2005/8/layout/cycle3"/>
    <dgm:cxn modelId="{2037A05D-EAA7-4AE5-8573-5CA49B29D350}" type="presParOf" srcId="{A7CFCD7D-DD3A-45AA-969C-C5A544CFAF09}" destId="{8206BF8A-8530-4B25-A0CB-ABAF60586987}" srcOrd="1" destOrd="0" presId="urn:microsoft.com/office/officeart/2005/8/layout/cycle3"/>
    <dgm:cxn modelId="{CF4AB419-8912-4D36-B914-95C7FE8B6D93}" type="presParOf" srcId="{A7CFCD7D-DD3A-45AA-969C-C5A544CFAF09}" destId="{59D35E2E-DED6-4890-88CD-859C180E98EB}" srcOrd="2" destOrd="0" presId="urn:microsoft.com/office/officeart/2005/8/layout/cycle3"/>
    <dgm:cxn modelId="{45E9139D-89E3-47C3-BB2A-DFEA7E3833C1}" type="presParOf" srcId="{A7CFCD7D-DD3A-45AA-969C-C5A544CFAF09}" destId="{1FF86B24-ADD2-4C72-8C12-68EF662A2246}" srcOrd="3" destOrd="0" presId="urn:microsoft.com/office/officeart/2005/8/layout/cycle3"/>
    <dgm:cxn modelId="{2254280E-DAC0-4DBA-B95D-787923CECAFC}" type="presParOf" srcId="{A7CFCD7D-DD3A-45AA-969C-C5A544CFAF09}" destId="{70B0665D-596F-4AA3-9F48-1AFD74027ED7}" srcOrd="4" destOrd="0" presId="urn:microsoft.com/office/officeart/2005/8/layout/cycle3"/>
    <dgm:cxn modelId="{D6B0146B-C5E6-494E-8277-8921BC658D48}" type="presParOf" srcId="{A7CFCD7D-DD3A-45AA-969C-C5A544CFAF09}" destId="{8123D5B5-498D-4DF1-A595-D7CE9A15868D}" srcOrd="5" destOrd="0" presId="urn:microsoft.com/office/officeart/2005/8/layout/cycle3"/>
    <dgm:cxn modelId="{1C1A3103-E42C-4D82-9598-B9E9E9111775}" type="presParOf" srcId="{A7CFCD7D-DD3A-45AA-969C-C5A544CFAF09}" destId="{7CE63876-8CFC-4FFB-AE2D-6B8ECB005119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E59AC66-0725-44CC-AC1D-492313FD630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0523A0-7E44-41E0-8FAC-87467D11D373}">
      <dgm:prSet phldrT="[Text]"/>
      <dgm:spPr/>
      <dgm:t>
        <a:bodyPr/>
        <a:lstStyle/>
        <a:p>
          <a:r>
            <a:rPr lang="en-US"/>
            <a:t>No Server Management</a:t>
          </a:r>
        </a:p>
      </dgm:t>
    </dgm:pt>
    <dgm:pt modelId="{7F462930-7749-494A-8667-A0BF5FCD1E41}" type="parTrans" cxnId="{0A91873B-43B2-4559-A61D-4349E528087D}">
      <dgm:prSet/>
      <dgm:spPr/>
      <dgm:t>
        <a:bodyPr/>
        <a:lstStyle/>
        <a:p>
          <a:endParaRPr lang="en-US"/>
        </a:p>
      </dgm:t>
    </dgm:pt>
    <dgm:pt modelId="{3EC5EA96-05B3-411E-8D8F-2ADE6C55146D}" type="sibTrans" cxnId="{0A91873B-43B2-4559-A61D-4349E528087D}">
      <dgm:prSet/>
      <dgm:spPr/>
      <dgm:t>
        <a:bodyPr/>
        <a:lstStyle/>
        <a:p>
          <a:endParaRPr lang="en-US"/>
        </a:p>
      </dgm:t>
    </dgm:pt>
    <dgm:pt modelId="{8D9A9E67-002E-41D6-B1D9-9D0168FB74FF}">
      <dgm:prSet phldrT="[Text]"/>
      <dgm:spPr/>
      <dgm:t>
        <a:bodyPr/>
        <a:lstStyle/>
        <a:p>
          <a:r>
            <a:rPr lang="en-US"/>
            <a:t>Performance capabilities</a:t>
          </a:r>
        </a:p>
      </dgm:t>
    </dgm:pt>
    <dgm:pt modelId="{09DB4099-AE3A-462B-BBEE-F85546F3906C}" type="parTrans" cxnId="{352EB10D-29B0-4C16-B82B-C711705D2905}">
      <dgm:prSet/>
      <dgm:spPr/>
      <dgm:t>
        <a:bodyPr/>
        <a:lstStyle/>
        <a:p>
          <a:endParaRPr lang="en-US"/>
        </a:p>
      </dgm:t>
    </dgm:pt>
    <dgm:pt modelId="{7D79D75D-271C-494C-AD70-2225C7E17E6A}" type="sibTrans" cxnId="{352EB10D-29B0-4C16-B82B-C711705D2905}">
      <dgm:prSet/>
      <dgm:spPr/>
      <dgm:t>
        <a:bodyPr/>
        <a:lstStyle/>
        <a:p>
          <a:endParaRPr lang="en-US"/>
        </a:p>
      </dgm:t>
    </dgm:pt>
    <dgm:pt modelId="{F9BECB93-E22A-4158-AD9D-9ED1E3F1D20A}">
      <dgm:prSet phldrT="[Text]"/>
      <dgm:spPr/>
      <dgm:t>
        <a:bodyPr/>
        <a:lstStyle/>
        <a:p>
          <a:r>
            <a:rPr lang="en-US" err="1"/>
            <a:t>AutoScale</a:t>
          </a:r>
          <a:endParaRPr lang="en-US"/>
        </a:p>
      </dgm:t>
    </dgm:pt>
    <dgm:pt modelId="{08073D5F-4FB1-4B77-80A4-6DF26EB19E3E}" type="parTrans" cxnId="{60889341-A85A-489B-BB6D-CD561F430633}">
      <dgm:prSet/>
      <dgm:spPr/>
      <dgm:t>
        <a:bodyPr/>
        <a:lstStyle/>
        <a:p>
          <a:endParaRPr lang="en-US"/>
        </a:p>
      </dgm:t>
    </dgm:pt>
    <dgm:pt modelId="{9F38A1C4-4E69-4CDE-9607-81D56F824C77}" type="sibTrans" cxnId="{60889341-A85A-489B-BB6D-CD561F430633}">
      <dgm:prSet/>
      <dgm:spPr/>
      <dgm:t>
        <a:bodyPr/>
        <a:lstStyle/>
        <a:p>
          <a:endParaRPr lang="en-US"/>
        </a:p>
      </dgm:t>
    </dgm:pt>
    <dgm:pt modelId="{FA224BCC-F49A-45B0-B334-A62A688EB257}">
      <dgm:prSet phldrT="[Text]"/>
      <dgm:spPr/>
      <dgm:t>
        <a:bodyPr/>
        <a:lstStyle/>
        <a:p>
          <a:r>
            <a:rPr lang="en-US"/>
            <a:t>High Availability</a:t>
          </a:r>
        </a:p>
      </dgm:t>
    </dgm:pt>
    <dgm:pt modelId="{FC1490C8-8788-414A-AA67-4D160B94829C}" type="parTrans" cxnId="{42D59F3E-3431-4987-8AC3-5013CC8B6979}">
      <dgm:prSet/>
      <dgm:spPr/>
      <dgm:t>
        <a:bodyPr/>
        <a:lstStyle/>
        <a:p>
          <a:endParaRPr lang="en-US"/>
        </a:p>
      </dgm:t>
    </dgm:pt>
    <dgm:pt modelId="{93B196E9-2DD9-4B41-8BE2-D978FB45206C}" type="sibTrans" cxnId="{42D59F3E-3431-4987-8AC3-5013CC8B6979}">
      <dgm:prSet/>
      <dgm:spPr/>
      <dgm:t>
        <a:bodyPr/>
        <a:lstStyle/>
        <a:p>
          <a:endParaRPr lang="en-US"/>
        </a:p>
      </dgm:t>
    </dgm:pt>
    <dgm:pt modelId="{0D521420-78F7-47BB-B757-D604234ACCC8}">
      <dgm:prSet phldrT="[Text]"/>
      <dgm:spPr/>
      <dgm:t>
        <a:bodyPr/>
        <a:lstStyle/>
        <a:p>
          <a:r>
            <a:rPr lang="en-US"/>
            <a:t>Precise Costs</a:t>
          </a:r>
        </a:p>
      </dgm:t>
    </dgm:pt>
    <dgm:pt modelId="{EA6226E6-AB5C-4AEA-9E0D-2F9B95D8A864}" type="parTrans" cxnId="{303EEBDE-F522-408A-B891-D07CBCF90D53}">
      <dgm:prSet/>
      <dgm:spPr/>
      <dgm:t>
        <a:bodyPr/>
        <a:lstStyle/>
        <a:p>
          <a:endParaRPr lang="en-US"/>
        </a:p>
      </dgm:t>
    </dgm:pt>
    <dgm:pt modelId="{92CFF28A-7602-47CB-92B0-E12692F06ADA}" type="sibTrans" cxnId="{303EEBDE-F522-408A-B891-D07CBCF90D53}">
      <dgm:prSet/>
      <dgm:spPr/>
      <dgm:t>
        <a:bodyPr/>
        <a:lstStyle/>
        <a:p>
          <a:endParaRPr lang="en-US"/>
        </a:p>
      </dgm:t>
    </dgm:pt>
    <dgm:pt modelId="{91EB1E3D-FA5A-4418-88E9-A239C68DABDA}" type="pres">
      <dgm:prSet presAssocID="{2E59AC66-0725-44CC-AC1D-492313FD630F}" presName="diagram" presStyleCnt="0">
        <dgm:presLayoutVars>
          <dgm:dir/>
          <dgm:resizeHandles val="exact"/>
        </dgm:presLayoutVars>
      </dgm:prSet>
      <dgm:spPr/>
    </dgm:pt>
    <dgm:pt modelId="{7DF0A6E0-0A52-4655-9669-B63D3EBECC99}" type="pres">
      <dgm:prSet presAssocID="{D50523A0-7E44-41E0-8FAC-87467D11D373}" presName="node" presStyleLbl="node1" presStyleIdx="0" presStyleCnt="5">
        <dgm:presLayoutVars>
          <dgm:bulletEnabled val="1"/>
        </dgm:presLayoutVars>
      </dgm:prSet>
      <dgm:spPr/>
    </dgm:pt>
    <dgm:pt modelId="{66C395CF-03EC-4E27-819A-FDA4DE37297A}" type="pres">
      <dgm:prSet presAssocID="{3EC5EA96-05B3-411E-8D8F-2ADE6C55146D}" presName="sibTrans" presStyleCnt="0"/>
      <dgm:spPr/>
    </dgm:pt>
    <dgm:pt modelId="{A610109B-6AC0-43BB-969D-5D77DF1B667E}" type="pres">
      <dgm:prSet presAssocID="{8D9A9E67-002E-41D6-B1D9-9D0168FB74FF}" presName="node" presStyleLbl="node1" presStyleIdx="1" presStyleCnt="5">
        <dgm:presLayoutVars>
          <dgm:bulletEnabled val="1"/>
        </dgm:presLayoutVars>
      </dgm:prSet>
      <dgm:spPr/>
    </dgm:pt>
    <dgm:pt modelId="{3756682A-5BBE-4C14-B759-E83B27067635}" type="pres">
      <dgm:prSet presAssocID="{7D79D75D-271C-494C-AD70-2225C7E17E6A}" presName="sibTrans" presStyleCnt="0"/>
      <dgm:spPr/>
    </dgm:pt>
    <dgm:pt modelId="{04B490F2-1945-41A2-A957-D108760A403B}" type="pres">
      <dgm:prSet presAssocID="{F9BECB93-E22A-4158-AD9D-9ED1E3F1D20A}" presName="node" presStyleLbl="node1" presStyleIdx="2" presStyleCnt="5">
        <dgm:presLayoutVars>
          <dgm:bulletEnabled val="1"/>
        </dgm:presLayoutVars>
      </dgm:prSet>
      <dgm:spPr/>
    </dgm:pt>
    <dgm:pt modelId="{2E2526A9-36B8-45C3-BB06-A8C34A352825}" type="pres">
      <dgm:prSet presAssocID="{9F38A1C4-4E69-4CDE-9607-81D56F824C77}" presName="sibTrans" presStyleCnt="0"/>
      <dgm:spPr/>
    </dgm:pt>
    <dgm:pt modelId="{F47E026A-6E66-4FA9-9E09-C00825945F3C}" type="pres">
      <dgm:prSet presAssocID="{FA224BCC-F49A-45B0-B334-A62A688EB257}" presName="node" presStyleLbl="node1" presStyleIdx="3" presStyleCnt="5">
        <dgm:presLayoutVars>
          <dgm:bulletEnabled val="1"/>
        </dgm:presLayoutVars>
      </dgm:prSet>
      <dgm:spPr/>
    </dgm:pt>
    <dgm:pt modelId="{FD43A06F-A3DA-43AE-8967-28FBF83D8A75}" type="pres">
      <dgm:prSet presAssocID="{93B196E9-2DD9-4B41-8BE2-D978FB45206C}" presName="sibTrans" presStyleCnt="0"/>
      <dgm:spPr/>
    </dgm:pt>
    <dgm:pt modelId="{82E93AB3-0F83-432A-B40E-8036F328B9B5}" type="pres">
      <dgm:prSet presAssocID="{0D521420-78F7-47BB-B757-D604234ACCC8}" presName="node" presStyleLbl="node1" presStyleIdx="4" presStyleCnt="5">
        <dgm:presLayoutVars>
          <dgm:bulletEnabled val="1"/>
        </dgm:presLayoutVars>
      </dgm:prSet>
      <dgm:spPr/>
    </dgm:pt>
  </dgm:ptLst>
  <dgm:cxnLst>
    <dgm:cxn modelId="{352EB10D-29B0-4C16-B82B-C711705D2905}" srcId="{2E59AC66-0725-44CC-AC1D-492313FD630F}" destId="{8D9A9E67-002E-41D6-B1D9-9D0168FB74FF}" srcOrd="1" destOrd="0" parTransId="{09DB4099-AE3A-462B-BBEE-F85546F3906C}" sibTransId="{7D79D75D-271C-494C-AD70-2225C7E17E6A}"/>
    <dgm:cxn modelId="{0A91873B-43B2-4559-A61D-4349E528087D}" srcId="{2E59AC66-0725-44CC-AC1D-492313FD630F}" destId="{D50523A0-7E44-41E0-8FAC-87467D11D373}" srcOrd="0" destOrd="0" parTransId="{7F462930-7749-494A-8667-A0BF5FCD1E41}" sibTransId="{3EC5EA96-05B3-411E-8D8F-2ADE6C55146D}"/>
    <dgm:cxn modelId="{42D59F3E-3431-4987-8AC3-5013CC8B6979}" srcId="{2E59AC66-0725-44CC-AC1D-492313FD630F}" destId="{FA224BCC-F49A-45B0-B334-A62A688EB257}" srcOrd="3" destOrd="0" parTransId="{FC1490C8-8788-414A-AA67-4D160B94829C}" sibTransId="{93B196E9-2DD9-4B41-8BE2-D978FB45206C}"/>
    <dgm:cxn modelId="{60889341-A85A-489B-BB6D-CD561F430633}" srcId="{2E59AC66-0725-44CC-AC1D-492313FD630F}" destId="{F9BECB93-E22A-4158-AD9D-9ED1E3F1D20A}" srcOrd="2" destOrd="0" parTransId="{08073D5F-4FB1-4B77-80A4-6DF26EB19E3E}" sibTransId="{9F38A1C4-4E69-4CDE-9607-81D56F824C77}"/>
    <dgm:cxn modelId="{F8756054-170A-460A-B8D2-D1867E1BEE9E}" type="presOf" srcId="{8D9A9E67-002E-41D6-B1D9-9D0168FB74FF}" destId="{A610109B-6AC0-43BB-969D-5D77DF1B667E}" srcOrd="0" destOrd="0" presId="urn:microsoft.com/office/officeart/2005/8/layout/default"/>
    <dgm:cxn modelId="{5CA55182-BC66-4103-A12C-E1EC0E2312A5}" type="presOf" srcId="{2E59AC66-0725-44CC-AC1D-492313FD630F}" destId="{91EB1E3D-FA5A-4418-88E9-A239C68DABDA}" srcOrd="0" destOrd="0" presId="urn:microsoft.com/office/officeart/2005/8/layout/default"/>
    <dgm:cxn modelId="{3917DE9A-F980-4942-B818-E0F68670CD43}" type="presOf" srcId="{FA224BCC-F49A-45B0-B334-A62A688EB257}" destId="{F47E026A-6E66-4FA9-9E09-C00825945F3C}" srcOrd="0" destOrd="0" presId="urn:microsoft.com/office/officeart/2005/8/layout/default"/>
    <dgm:cxn modelId="{303EEBDE-F522-408A-B891-D07CBCF90D53}" srcId="{2E59AC66-0725-44CC-AC1D-492313FD630F}" destId="{0D521420-78F7-47BB-B757-D604234ACCC8}" srcOrd="4" destOrd="0" parTransId="{EA6226E6-AB5C-4AEA-9E0D-2F9B95D8A864}" sibTransId="{92CFF28A-7602-47CB-92B0-E12692F06ADA}"/>
    <dgm:cxn modelId="{CB08AEDF-2DCD-43A9-8553-74352DA2233B}" type="presOf" srcId="{0D521420-78F7-47BB-B757-D604234ACCC8}" destId="{82E93AB3-0F83-432A-B40E-8036F328B9B5}" srcOrd="0" destOrd="0" presId="urn:microsoft.com/office/officeart/2005/8/layout/default"/>
    <dgm:cxn modelId="{D41300E1-6A26-4A8B-9E18-1D6D364B3434}" type="presOf" srcId="{F9BECB93-E22A-4158-AD9D-9ED1E3F1D20A}" destId="{04B490F2-1945-41A2-A957-D108760A403B}" srcOrd="0" destOrd="0" presId="urn:microsoft.com/office/officeart/2005/8/layout/default"/>
    <dgm:cxn modelId="{8457E7EC-1377-454B-AA14-FCFE4DD6066B}" type="presOf" srcId="{D50523A0-7E44-41E0-8FAC-87467D11D373}" destId="{7DF0A6E0-0A52-4655-9669-B63D3EBECC99}" srcOrd="0" destOrd="0" presId="urn:microsoft.com/office/officeart/2005/8/layout/default"/>
    <dgm:cxn modelId="{A4037D4C-4F4A-4D83-ACE1-0D54E2023AC9}" type="presParOf" srcId="{91EB1E3D-FA5A-4418-88E9-A239C68DABDA}" destId="{7DF0A6E0-0A52-4655-9669-B63D3EBECC99}" srcOrd="0" destOrd="0" presId="urn:microsoft.com/office/officeart/2005/8/layout/default"/>
    <dgm:cxn modelId="{8E14F945-60DC-47A0-A4F9-383E8F24E5D8}" type="presParOf" srcId="{91EB1E3D-FA5A-4418-88E9-A239C68DABDA}" destId="{66C395CF-03EC-4E27-819A-FDA4DE37297A}" srcOrd="1" destOrd="0" presId="urn:microsoft.com/office/officeart/2005/8/layout/default"/>
    <dgm:cxn modelId="{A9E5FB29-4377-4C99-BAA0-9D8E3C57BA33}" type="presParOf" srcId="{91EB1E3D-FA5A-4418-88E9-A239C68DABDA}" destId="{A610109B-6AC0-43BB-969D-5D77DF1B667E}" srcOrd="2" destOrd="0" presId="urn:microsoft.com/office/officeart/2005/8/layout/default"/>
    <dgm:cxn modelId="{36710DEC-25D5-4161-B097-B51E7A1F3D2D}" type="presParOf" srcId="{91EB1E3D-FA5A-4418-88E9-A239C68DABDA}" destId="{3756682A-5BBE-4C14-B759-E83B27067635}" srcOrd="3" destOrd="0" presId="urn:microsoft.com/office/officeart/2005/8/layout/default"/>
    <dgm:cxn modelId="{7B2C5204-12BA-4942-9CF3-72802C7F9773}" type="presParOf" srcId="{91EB1E3D-FA5A-4418-88E9-A239C68DABDA}" destId="{04B490F2-1945-41A2-A957-D108760A403B}" srcOrd="4" destOrd="0" presId="urn:microsoft.com/office/officeart/2005/8/layout/default"/>
    <dgm:cxn modelId="{2058F659-BB45-443C-B05E-8FA9B86246AF}" type="presParOf" srcId="{91EB1E3D-FA5A-4418-88E9-A239C68DABDA}" destId="{2E2526A9-36B8-45C3-BB06-A8C34A352825}" srcOrd="5" destOrd="0" presId="urn:microsoft.com/office/officeart/2005/8/layout/default"/>
    <dgm:cxn modelId="{ADCED8F5-0543-433A-9829-737534F56452}" type="presParOf" srcId="{91EB1E3D-FA5A-4418-88E9-A239C68DABDA}" destId="{F47E026A-6E66-4FA9-9E09-C00825945F3C}" srcOrd="6" destOrd="0" presId="urn:microsoft.com/office/officeart/2005/8/layout/default"/>
    <dgm:cxn modelId="{CB3263E7-3D9B-4565-9DA4-6600C208482D}" type="presParOf" srcId="{91EB1E3D-FA5A-4418-88E9-A239C68DABDA}" destId="{FD43A06F-A3DA-43AE-8967-28FBF83D8A75}" srcOrd="7" destOrd="0" presId="urn:microsoft.com/office/officeart/2005/8/layout/default"/>
    <dgm:cxn modelId="{57EFEE2E-CD4C-4F8D-9C16-1CED58122EBA}" type="presParOf" srcId="{91EB1E3D-FA5A-4418-88E9-A239C68DABDA}" destId="{82E93AB3-0F83-432A-B40E-8036F328B9B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1762B47-1D12-4D38-B641-78934341C7D1}" type="doc">
      <dgm:prSet loTypeId="urn:microsoft.com/office/officeart/2011/layout/Tab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6122AC-A424-4DB9-AB7D-68F055845915}">
      <dgm:prSet phldrT="[Text]" custT="1"/>
      <dgm:spPr/>
      <dgm:t>
        <a:bodyPr/>
        <a:lstStyle/>
        <a:p>
          <a:r>
            <a:rPr lang="en-US" sz="2500"/>
            <a:t>Factor #1</a:t>
          </a:r>
        </a:p>
      </dgm:t>
    </dgm:pt>
    <dgm:pt modelId="{AE760096-E382-4449-A4D8-0FC9245D6DD6}" type="parTrans" cxnId="{53B29058-3B04-4C46-B27A-87A65B527C48}">
      <dgm:prSet/>
      <dgm:spPr/>
      <dgm:t>
        <a:bodyPr/>
        <a:lstStyle/>
        <a:p>
          <a:endParaRPr lang="en-US" sz="2500"/>
        </a:p>
      </dgm:t>
    </dgm:pt>
    <dgm:pt modelId="{069B268D-2AB1-4FBC-82A5-3D576AA8386E}" type="sibTrans" cxnId="{53B29058-3B04-4C46-B27A-87A65B527C48}">
      <dgm:prSet/>
      <dgm:spPr/>
      <dgm:t>
        <a:bodyPr/>
        <a:lstStyle/>
        <a:p>
          <a:endParaRPr lang="en-US" sz="2500"/>
        </a:p>
      </dgm:t>
    </dgm:pt>
    <dgm:pt modelId="{ACFDD71D-619A-49BD-8CCC-80534B10D079}">
      <dgm:prSet phldrT="[Text]" custT="1"/>
      <dgm:spPr/>
      <dgm:t>
        <a:bodyPr/>
        <a:lstStyle/>
        <a:p>
          <a:r>
            <a:rPr lang="en-US" sz="2400"/>
            <a:t>Realtime GraphQL</a:t>
          </a:r>
        </a:p>
      </dgm:t>
    </dgm:pt>
    <dgm:pt modelId="{5A5222F9-A571-4AE3-BF6B-79EC03AC730E}" type="parTrans" cxnId="{DF787F0B-3940-478E-BC86-42D82ECA0D56}">
      <dgm:prSet/>
      <dgm:spPr/>
      <dgm:t>
        <a:bodyPr/>
        <a:lstStyle/>
        <a:p>
          <a:endParaRPr lang="en-US" sz="2500"/>
        </a:p>
      </dgm:t>
    </dgm:pt>
    <dgm:pt modelId="{97A73D85-D07F-442C-B3EB-3365CAACF4D0}" type="sibTrans" cxnId="{DF787F0B-3940-478E-BC86-42D82ECA0D56}">
      <dgm:prSet/>
      <dgm:spPr/>
      <dgm:t>
        <a:bodyPr/>
        <a:lstStyle/>
        <a:p>
          <a:endParaRPr lang="en-US" sz="2500"/>
        </a:p>
      </dgm:t>
    </dgm:pt>
    <dgm:pt modelId="{B20FBD5E-B888-47C8-9865-28FA3290CF91}">
      <dgm:prSet phldrT="[Text]" custT="1"/>
      <dgm:spPr/>
      <dgm:t>
        <a:bodyPr/>
        <a:lstStyle/>
        <a:p>
          <a:r>
            <a:rPr lang="en-US" sz="2500"/>
            <a:t>Factor #2</a:t>
          </a:r>
        </a:p>
      </dgm:t>
    </dgm:pt>
    <dgm:pt modelId="{74F24EE7-56D5-4862-9C05-80FD057695A0}" type="parTrans" cxnId="{ECFB091C-64DE-47B8-9341-C8363B5A37D9}">
      <dgm:prSet/>
      <dgm:spPr/>
      <dgm:t>
        <a:bodyPr/>
        <a:lstStyle/>
        <a:p>
          <a:endParaRPr lang="en-US" sz="2500"/>
        </a:p>
      </dgm:t>
    </dgm:pt>
    <dgm:pt modelId="{15EA113E-1773-48A3-B700-EAE57BC4D4B0}" type="sibTrans" cxnId="{ECFB091C-64DE-47B8-9341-C8363B5A37D9}">
      <dgm:prSet/>
      <dgm:spPr/>
      <dgm:t>
        <a:bodyPr/>
        <a:lstStyle/>
        <a:p>
          <a:endParaRPr lang="en-US" sz="2500"/>
        </a:p>
      </dgm:t>
    </dgm:pt>
    <dgm:pt modelId="{1DF831E6-E279-4D55-B8DA-45B339467E2B}">
      <dgm:prSet phldrT="[Text]" custT="1"/>
      <dgm:spPr/>
      <dgm:t>
        <a:bodyPr/>
        <a:lstStyle/>
        <a:p>
          <a:r>
            <a:rPr lang="en-US" sz="2400"/>
            <a:t>Reliable eventing</a:t>
          </a:r>
        </a:p>
      </dgm:t>
    </dgm:pt>
    <dgm:pt modelId="{89458CEC-8D92-4B03-899A-EBB6ED5FE939}" type="parTrans" cxnId="{4006303F-C6AD-49FD-853D-A31FA0AA6868}">
      <dgm:prSet/>
      <dgm:spPr/>
      <dgm:t>
        <a:bodyPr/>
        <a:lstStyle/>
        <a:p>
          <a:endParaRPr lang="en-US" sz="2500"/>
        </a:p>
      </dgm:t>
    </dgm:pt>
    <dgm:pt modelId="{C8EF19A2-A303-443C-86DE-2E24B7D1B1BD}" type="sibTrans" cxnId="{4006303F-C6AD-49FD-853D-A31FA0AA6868}">
      <dgm:prSet/>
      <dgm:spPr/>
      <dgm:t>
        <a:bodyPr/>
        <a:lstStyle/>
        <a:p>
          <a:endParaRPr lang="en-US" sz="2500"/>
        </a:p>
      </dgm:t>
    </dgm:pt>
    <dgm:pt modelId="{F335229E-E080-46DC-B933-B5B41A05AF2F}">
      <dgm:prSet phldrT="[Text]" custT="1"/>
      <dgm:spPr/>
      <dgm:t>
        <a:bodyPr/>
        <a:lstStyle/>
        <a:p>
          <a:r>
            <a:rPr lang="en-US" sz="2500"/>
            <a:t>Factor #3</a:t>
          </a:r>
        </a:p>
      </dgm:t>
    </dgm:pt>
    <dgm:pt modelId="{41242ACA-2B41-4E87-9554-53E1FA7A4DA9}" type="parTrans" cxnId="{CE7A310A-8420-4301-BF43-61B8909B1B85}">
      <dgm:prSet/>
      <dgm:spPr/>
      <dgm:t>
        <a:bodyPr/>
        <a:lstStyle/>
        <a:p>
          <a:endParaRPr lang="en-US" sz="2500"/>
        </a:p>
      </dgm:t>
    </dgm:pt>
    <dgm:pt modelId="{AA23EAEE-C8F5-49FE-8C7C-D94FA76759B4}" type="sibTrans" cxnId="{CE7A310A-8420-4301-BF43-61B8909B1B85}">
      <dgm:prSet/>
      <dgm:spPr/>
      <dgm:t>
        <a:bodyPr/>
        <a:lstStyle/>
        <a:p>
          <a:endParaRPr lang="en-US" sz="2500"/>
        </a:p>
      </dgm:t>
    </dgm:pt>
    <dgm:pt modelId="{77205AD3-F269-4561-B556-D212E1E73084}">
      <dgm:prSet phldrT="[Text]" custT="1"/>
      <dgm:spPr/>
      <dgm:t>
        <a:bodyPr/>
        <a:lstStyle/>
        <a:p>
          <a:r>
            <a:rPr lang="en-US" sz="2400"/>
            <a:t>Async Serverless</a:t>
          </a:r>
        </a:p>
      </dgm:t>
    </dgm:pt>
    <dgm:pt modelId="{D7A66873-3C93-4188-99B4-14B9A9D702F0}" type="parTrans" cxnId="{FA119B52-4F9C-4A49-93FF-0B9EF2108F7E}">
      <dgm:prSet/>
      <dgm:spPr/>
      <dgm:t>
        <a:bodyPr/>
        <a:lstStyle/>
        <a:p>
          <a:endParaRPr lang="en-US" sz="2500"/>
        </a:p>
      </dgm:t>
    </dgm:pt>
    <dgm:pt modelId="{D082930C-88BA-449D-B546-A912407F01E2}" type="sibTrans" cxnId="{FA119B52-4F9C-4A49-93FF-0B9EF2108F7E}">
      <dgm:prSet/>
      <dgm:spPr/>
      <dgm:t>
        <a:bodyPr/>
        <a:lstStyle/>
        <a:p>
          <a:endParaRPr lang="en-US" sz="2500"/>
        </a:p>
      </dgm:t>
    </dgm:pt>
    <dgm:pt modelId="{FD1B5C61-E7B5-4005-9BCF-4F1ACD4EF6AC}" type="pres">
      <dgm:prSet presAssocID="{11762B47-1D12-4D38-B641-78934341C7D1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40CF3DB1-6553-4748-B42B-9428ADFF9C52}" type="pres">
      <dgm:prSet presAssocID="{2E6122AC-A424-4DB9-AB7D-68F055845915}" presName="composite" presStyleCnt="0"/>
      <dgm:spPr/>
    </dgm:pt>
    <dgm:pt modelId="{58614D79-FA40-456B-A90A-CED59F1AB478}" type="pres">
      <dgm:prSet presAssocID="{2E6122AC-A424-4DB9-AB7D-68F055845915}" presName="FirstChild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3C1A3297-CAC8-40D4-9F18-7C5A7B45A01E}" type="pres">
      <dgm:prSet presAssocID="{2E6122AC-A424-4DB9-AB7D-68F055845915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E4C73B02-02B5-4295-BA8C-195FBA50EF99}" type="pres">
      <dgm:prSet presAssocID="{2E6122AC-A424-4DB9-AB7D-68F055845915}" presName="Accent" presStyleLbl="parChTrans1D1" presStyleIdx="0" presStyleCnt="3"/>
      <dgm:spPr/>
    </dgm:pt>
    <dgm:pt modelId="{36F1D6C3-9D04-4A9A-BBA5-BB6D9DFFB312}" type="pres">
      <dgm:prSet presAssocID="{069B268D-2AB1-4FBC-82A5-3D576AA8386E}" presName="sibTrans" presStyleCnt="0"/>
      <dgm:spPr/>
    </dgm:pt>
    <dgm:pt modelId="{C82D2881-476A-4760-972D-B6D4EC526A47}" type="pres">
      <dgm:prSet presAssocID="{B20FBD5E-B888-47C8-9865-28FA3290CF91}" presName="composite" presStyleCnt="0"/>
      <dgm:spPr/>
    </dgm:pt>
    <dgm:pt modelId="{0A16C1C2-AF95-497B-A7B2-3478C38FF1A0}" type="pres">
      <dgm:prSet presAssocID="{B20FBD5E-B888-47C8-9865-28FA3290CF91}" presName="FirstChild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6FBF74D0-2050-4732-861C-7DC4A818B761}" type="pres">
      <dgm:prSet presAssocID="{B20FBD5E-B888-47C8-9865-28FA3290CF91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4C4AF63B-BCBB-4A15-AFC3-EDAA9130B7AD}" type="pres">
      <dgm:prSet presAssocID="{B20FBD5E-B888-47C8-9865-28FA3290CF91}" presName="Accent" presStyleLbl="parChTrans1D1" presStyleIdx="1" presStyleCnt="3"/>
      <dgm:spPr/>
    </dgm:pt>
    <dgm:pt modelId="{F764BEF8-A00C-4C7F-A1A1-E99835D97A26}" type="pres">
      <dgm:prSet presAssocID="{15EA113E-1773-48A3-B700-EAE57BC4D4B0}" presName="sibTrans" presStyleCnt="0"/>
      <dgm:spPr/>
    </dgm:pt>
    <dgm:pt modelId="{36074D7F-D015-4109-9ED9-F8C2D2F97858}" type="pres">
      <dgm:prSet presAssocID="{F335229E-E080-46DC-B933-B5B41A05AF2F}" presName="composite" presStyleCnt="0"/>
      <dgm:spPr/>
    </dgm:pt>
    <dgm:pt modelId="{134ED4D9-6755-4A49-80FF-3A6F22D8EB38}" type="pres">
      <dgm:prSet presAssocID="{F335229E-E080-46DC-B933-B5B41A05AF2F}" presName="FirstChild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1FDD889E-32E5-4BD6-BC3E-9A942BCB6F24}" type="pres">
      <dgm:prSet presAssocID="{F335229E-E080-46DC-B933-B5B41A05AF2F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E442B8C4-357B-4681-80B2-21D80C796D18}" type="pres">
      <dgm:prSet presAssocID="{F335229E-E080-46DC-B933-B5B41A05AF2F}" presName="Accent" presStyleLbl="parChTrans1D1" presStyleIdx="2" presStyleCnt="3"/>
      <dgm:spPr/>
    </dgm:pt>
  </dgm:ptLst>
  <dgm:cxnLst>
    <dgm:cxn modelId="{E310B801-6370-4ED2-904E-59BC27DF836F}" type="presOf" srcId="{2E6122AC-A424-4DB9-AB7D-68F055845915}" destId="{3C1A3297-CAC8-40D4-9F18-7C5A7B45A01E}" srcOrd="0" destOrd="0" presId="urn:microsoft.com/office/officeart/2011/layout/TabList"/>
    <dgm:cxn modelId="{CE7A310A-8420-4301-BF43-61B8909B1B85}" srcId="{11762B47-1D12-4D38-B641-78934341C7D1}" destId="{F335229E-E080-46DC-B933-B5B41A05AF2F}" srcOrd="2" destOrd="0" parTransId="{41242ACA-2B41-4E87-9554-53E1FA7A4DA9}" sibTransId="{AA23EAEE-C8F5-49FE-8C7C-D94FA76759B4}"/>
    <dgm:cxn modelId="{DF787F0B-3940-478E-BC86-42D82ECA0D56}" srcId="{2E6122AC-A424-4DB9-AB7D-68F055845915}" destId="{ACFDD71D-619A-49BD-8CCC-80534B10D079}" srcOrd="0" destOrd="0" parTransId="{5A5222F9-A571-4AE3-BF6B-79EC03AC730E}" sibTransId="{97A73D85-D07F-442C-B3EB-3365CAACF4D0}"/>
    <dgm:cxn modelId="{ECFB091C-64DE-47B8-9341-C8363B5A37D9}" srcId="{11762B47-1D12-4D38-B641-78934341C7D1}" destId="{B20FBD5E-B888-47C8-9865-28FA3290CF91}" srcOrd="1" destOrd="0" parTransId="{74F24EE7-56D5-4862-9C05-80FD057695A0}" sibTransId="{15EA113E-1773-48A3-B700-EAE57BC4D4B0}"/>
    <dgm:cxn modelId="{97B0A52D-BFB7-4715-A975-AEEEC53584B2}" type="presOf" srcId="{ACFDD71D-619A-49BD-8CCC-80534B10D079}" destId="{58614D79-FA40-456B-A90A-CED59F1AB478}" srcOrd="0" destOrd="0" presId="urn:microsoft.com/office/officeart/2011/layout/TabList"/>
    <dgm:cxn modelId="{07CA6638-4BE8-4896-B1A4-2C88F55F9A9F}" type="presOf" srcId="{F335229E-E080-46DC-B933-B5B41A05AF2F}" destId="{1FDD889E-32E5-4BD6-BC3E-9A942BCB6F24}" srcOrd="0" destOrd="0" presId="urn:microsoft.com/office/officeart/2011/layout/TabList"/>
    <dgm:cxn modelId="{4006303F-C6AD-49FD-853D-A31FA0AA6868}" srcId="{B20FBD5E-B888-47C8-9865-28FA3290CF91}" destId="{1DF831E6-E279-4D55-B8DA-45B339467E2B}" srcOrd="0" destOrd="0" parTransId="{89458CEC-8D92-4B03-899A-EBB6ED5FE939}" sibTransId="{C8EF19A2-A303-443C-86DE-2E24B7D1B1BD}"/>
    <dgm:cxn modelId="{FA119B52-4F9C-4A49-93FF-0B9EF2108F7E}" srcId="{F335229E-E080-46DC-B933-B5B41A05AF2F}" destId="{77205AD3-F269-4561-B556-D212E1E73084}" srcOrd="0" destOrd="0" parTransId="{D7A66873-3C93-4188-99B4-14B9A9D702F0}" sibTransId="{D082930C-88BA-449D-B546-A912407F01E2}"/>
    <dgm:cxn modelId="{53B29058-3B04-4C46-B27A-87A65B527C48}" srcId="{11762B47-1D12-4D38-B641-78934341C7D1}" destId="{2E6122AC-A424-4DB9-AB7D-68F055845915}" srcOrd="0" destOrd="0" parTransId="{AE760096-E382-4449-A4D8-0FC9245D6DD6}" sibTransId="{069B268D-2AB1-4FBC-82A5-3D576AA8386E}"/>
    <dgm:cxn modelId="{8149F8AD-89B6-43B9-B167-895B7F978850}" type="presOf" srcId="{77205AD3-F269-4561-B556-D212E1E73084}" destId="{134ED4D9-6755-4A49-80FF-3A6F22D8EB38}" srcOrd="0" destOrd="0" presId="urn:microsoft.com/office/officeart/2011/layout/TabList"/>
    <dgm:cxn modelId="{866057B7-E608-47B1-89A3-9173C0602115}" type="presOf" srcId="{1DF831E6-E279-4D55-B8DA-45B339467E2B}" destId="{0A16C1C2-AF95-497B-A7B2-3478C38FF1A0}" srcOrd="0" destOrd="0" presId="urn:microsoft.com/office/officeart/2011/layout/TabList"/>
    <dgm:cxn modelId="{519B7DC0-7200-4CA0-9D45-F6DF08210D41}" type="presOf" srcId="{11762B47-1D12-4D38-B641-78934341C7D1}" destId="{FD1B5C61-E7B5-4005-9BCF-4F1ACD4EF6AC}" srcOrd="0" destOrd="0" presId="urn:microsoft.com/office/officeart/2011/layout/TabList"/>
    <dgm:cxn modelId="{3407AED5-E5F3-44B4-9398-E9A1C4A66AFA}" type="presOf" srcId="{B20FBD5E-B888-47C8-9865-28FA3290CF91}" destId="{6FBF74D0-2050-4732-861C-7DC4A818B761}" srcOrd="0" destOrd="0" presId="urn:microsoft.com/office/officeart/2011/layout/TabList"/>
    <dgm:cxn modelId="{529E4EE3-904F-4646-9D2B-90DE63779CCD}" type="presParOf" srcId="{FD1B5C61-E7B5-4005-9BCF-4F1ACD4EF6AC}" destId="{40CF3DB1-6553-4748-B42B-9428ADFF9C52}" srcOrd="0" destOrd="0" presId="urn:microsoft.com/office/officeart/2011/layout/TabList"/>
    <dgm:cxn modelId="{1505CDF7-285C-42F2-8EDD-0212072B1F96}" type="presParOf" srcId="{40CF3DB1-6553-4748-B42B-9428ADFF9C52}" destId="{58614D79-FA40-456B-A90A-CED59F1AB478}" srcOrd="0" destOrd="0" presId="urn:microsoft.com/office/officeart/2011/layout/TabList"/>
    <dgm:cxn modelId="{0DF157CE-4355-45D5-B46B-A56D30C11287}" type="presParOf" srcId="{40CF3DB1-6553-4748-B42B-9428ADFF9C52}" destId="{3C1A3297-CAC8-40D4-9F18-7C5A7B45A01E}" srcOrd="1" destOrd="0" presId="urn:microsoft.com/office/officeart/2011/layout/TabList"/>
    <dgm:cxn modelId="{E98F6B0D-1A87-4C22-9AC9-C80BADDDB16C}" type="presParOf" srcId="{40CF3DB1-6553-4748-B42B-9428ADFF9C52}" destId="{E4C73B02-02B5-4295-BA8C-195FBA50EF99}" srcOrd="2" destOrd="0" presId="urn:microsoft.com/office/officeart/2011/layout/TabList"/>
    <dgm:cxn modelId="{30E90FDE-8A23-4AF5-AEBB-1DCF953FAA86}" type="presParOf" srcId="{FD1B5C61-E7B5-4005-9BCF-4F1ACD4EF6AC}" destId="{36F1D6C3-9D04-4A9A-BBA5-BB6D9DFFB312}" srcOrd="1" destOrd="0" presId="urn:microsoft.com/office/officeart/2011/layout/TabList"/>
    <dgm:cxn modelId="{2C15237C-FE0A-4F7F-AFA0-5F0B0084331D}" type="presParOf" srcId="{FD1B5C61-E7B5-4005-9BCF-4F1ACD4EF6AC}" destId="{C82D2881-476A-4760-972D-B6D4EC526A47}" srcOrd="2" destOrd="0" presId="urn:microsoft.com/office/officeart/2011/layout/TabList"/>
    <dgm:cxn modelId="{B7203936-B4E4-4C74-97B1-A11FBDCFBA8A}" type="presParOf" srcId="{C82D2881-476A-4760-972D-B6D4EC526A47}" destId="{0A16C1C2-AF95-497B-A7B2-3478C38FF1A0}" srcOrd="0" destOrd="0" presId="urn:microsoft.com/office/officeart/2011/layout/TabList"/>
    <dgm:cxn modelId="{10DF71F6-0710-4B7F-B823-92C49EEAA1E8}" type="presParOf" srcId="{C82D2881-476A-4760-972D-B6D4EC526A47}" destId="{6FBF74D0-2050-4732-861C-7DC4A818B761}" srcOrd="1" destOrd="0" presId="urn:microsoft.com/office/officeart/2011/layout/TabList"/>
    <dgm:cxn modelId="{9F6AB0D6-A8AF-4F62-8422-80D7207BACA9}" type="presParOf" srcId="{C82D2881-476A-4760-972D-B6D4EC526A47}" destId="{4C4AF63B-BCBB-4A15-AFC3-EDAA9130B7AD}" srcOrd="2" destOrd="0" presId="urn:microsoft.com/office/officeart/2011/layout/TabList"/>
    <dgm:cxn modelId="{4BF22F04-8D33-4364-A323-3B4D437B3BEF}" type="presParOf" srcId="{FD1B5C61-E7B5-4005-9BCF-4F1ACD4EF6AC}" destId="{F764BEF8-A00C-4C7F-A1A1-E99835D97A26}" srcOrd="3" destOrd="0" presId="urn:microsoft.com/office/officeart/2011/layout/TabList"/>
    <dgm:cxn modelId="{F7DED83B-46F0-420C-9933-3454E600DA52}" type="presParOf" srcId="{FD1B5C61-E7B5-4005-9BCF-4F1ACD4EF6AC}" destId="{36074D7F-D015-4109-9ED9-F8C2D2F97858}" srcOrd="4" destOrd="0" presId="urn:microsoft.com/office/officeart/2011/layout/TabList"/>
    <dgm:cxn modelId="{A2A6FD29-2FC4-4521-8D2A-6FAC54A252F8}" type="presParOf" srcId="{36074D7F-D015-4109-9ED9-F8C2D2F97858}" destId="{134ED4D9-6755-4A49-80FF-3A6F22D8EB38}" srcOrd="0" destOrd="0" presId="urn:microsoft.com/office/officeart/2011/layout/TabList"/>
    <dgm:cxn modelId="{D9E30D14-A09F-46D1-9035-C56EBA8DF1FA}" type="presParOf" srcId="{36074D7F-D015-4109-9ED9-F8C2D2F97858}" destId="{1FDD889E-32E5-4BD6-BC3E-9A942BCB6F24}" srcOrd="1" destOrd="0" presId="urn:microsoft.com/office/officeart/2011/layout/TabList"/>
    <dgm:cxn modelId="{9E1A8E79-5CEC-4F11-BD07-3B759AB792B8}" type="presParOf" srcId="{36074D7F-D015-4109-9ED9-F8C2D2F97858}" destId="{E442B8C4-357B-4681-80B2-21D80C796D1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E5F583-07B6-4531-A3F1-9EA7F72B2B7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D4A96F-C33C-42C8-8538-23CB3867228E}">
      <dgm:prSet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i="1"/>
            <a:t>“Today’s best Practices are tomorrow’s anti-patterns.”</a:t>
          </a:r>
          <a:endParaRPr lang="en-US" sz="1600"/>
        </a:p>
      </dgm:t>
    </dgm:pt>
    <dgm:pt modelId="{A3863A4C-F21B-4AB1-997C-9D5DDE9F364F}" type="parTrans" cxnId="{5CC48D77-0F30-4E67-A619-7D3CDDE20A17}">
      <dgm:prSet/>
      <dgm:spPr/>
      <dgm:t>
        <a:bodyPr/>
        <a:lstStyle/>
        <a:p>
          <a:endParaRPr lang="en-US"/>
        </a:p>
      </dgm:t>
    </dgm:pt>
    <dgm:pt modelId="{64572199-EAB3-4DCD-B82F-17E3EEAE1D7A}" type="sibTrans" cxnId="{5CC48D77-0F30-4E67-A619-7D3CDDE20A17}">
      <dgm:prSet/>
      <dgm:spPr/>
      <dgm:t>
        <a:bodyPr/>
        <a:lstStyle/>
        <a:p>
          <a:endParaRPr lang="en-US"/>
        </a:p>
      </dgm:t>
    </dgm:pt>
    <dgm:pt modelId="{4C2973C4-B3E7-4A96-8097-1E073BC73918}" type="pres">
      <dgm:prSet presAssocID="{D7E5F583-07B6-4531-A3F1-9EA7F72B2B79}" presName="linear" presStyleCnt="0">
        <dgm:presLayoutVars>
          <dgm:animLvl val="lvl"/>
          <dgm:resizeHandles val="exact"/>
        </dgm:presLayoutVars>
      </dgm:prSet>
      <dgm:spPr/>
    </dgm:pt>
    <dgm:pt modelId="{B017D713-9372-4B7F-854F-D44A6F0D2C95}" type="pres">
      <dgm:prSet presAssocID="{A3D4A96F-C33C-42C8-8538-23CB3867228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CC48D77-0F30-4E67-A619-7D3CDDE20A17}" srcId="{D7E5F583-07B6-4531-A3F1-9EA7F72B2B79}" destId="{A3D4A96F-C33C-42C8-8538-23CB3867228E}" srcOrd="0" destOrd="0" parTransId="{A3863A4C-F21B-4AB1-997C-9D5DDE9F364F}" sibTransId="{64572199-EAB3-4DCD-B82F-17E3EEAE1D7A}"/>
    <dgm:cxn modelId="{A97FEB8C-6955-4459-8EB9-DCDB86A151D2}" type="presOf" srcId="{D7E5F583-07B6-4531-A3F1-9EA7F72B2B79}" destId="{4C2973C4-B3E7-4A96-8097-1E073BC73918}" srcOrd="0" destOrd="0" presId="urn:microsoft.com/office/officeart/2005/8/layout/vList2"/>
    <dgm:cxn modelId="{A016ACF9-8AB6-4F1A-9B46-1097EE08399A}" type="presOf" srcId="{A3D4A96F-C33C-42C8-8538-23CB3867228E}" destId="{B017D713-9372-4B7F-854F-D44A6F0D2C95}" srcOrd="0" destOrd="0" presId="urn:microsoft.com/office/officeart/2005/8/layout/vList2"/>
    <dgm:cxn modelId="{697C0047-679B-4A74-9437-D95B607A41F1}" type="presParOf" srcId="{4C2973C4-B3E7-4A96-8097-1E073BC73918}" destId="{B017D713-9372-4B7F-854F-D44A6F0D2C9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A49817-8672-4A9C-9688-C46CD064A72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FFB60D-2199-4BA1-ADA2-8B877109EB59}">
      <dgm:prSet phldrT="[Text]"/>
      <dgm:spPr/>
      <dgm:t>
        <a:bodyPr/>
        <a:lstStyle/>
        <a:p>
          <a:r>
            <a:rPr lang="en-US"/>
            <a:t>Customer expects it</a:t>
          </a:r>
        </a:p>
      </dgm:t>
    </dgm:pt>
    <dgm:pt modelId="{C8927E44-1EAA-4ECC-B795-4A8529DD7FC1}" type="parTrans" cxnId="{8AD8133B-46A5-4432-910A-77D9E159630D}">
      <dgm:prSet/>
      <dgm:spPr/>
      <dgm:t>
        <a:bodyPr/>
        <a:lstStyle/>
        <a:p>
          <a:endParaRPr lang="en-US"/>
        </a:p>
      </dgm:t>
    </dgm:pt>
    <dgm:pt modelId="{E0F836F8-E145-4DAF-8778-1A64EE6A75D0}" type="sibTrans" cxnId="{8AD8133B-46A5-4432-910A-77D9E159630D}">
      <dgm:prSet/>
      <dgm:spPr/>
      <dgm:t>
        <a:bodyPr/>
        <a:lstStyle/>
        <a:p>
          <a:endParaRPr lang="en-US"/>
        </a:p>
      </dgm:t>
    </dgm:pt>
    <dgm:pt modelId="{D285ABF3-F1FA-458F-8B55-9A0CCE28C1D1}">
      <dgm:prSet phldrT="[Text]"/>
      <dgm:spPr/>
      <dgm:t>
        <a:bodyPr/>
        <a:lstStyle/>
        <a:p>
          <a:r>
            <a:rPr lang="en-US"/>
            <a:t>Gives you more business options</a:t>
          </a:r>
        </a:p>
      </dgm:t>
    </dgm:pt>
    <dgm:pt modelId="{BA5A1B41-122C-4E11-81F3-6B1377096A6E}" type="parTrans" cxnId="{D048A5D2-98A0-4B36-ACF6-98A853BE499F}">
      <dgm:prSet/>
      <dgm:spPr/>
      <dgm:t>
        <a:bodyPr/>
        <a:lstStyle/>
        <a:p>
          <a:endParaRPr lang="en-US"/>
        </a:p>
      </dgm:t>
    </dgm:pt>
    <dgm:pt modelId="{05C5E660-A324-4E68-843F-90BC1A2CE862}" type="sibTrans" cxnId="{D048A5D2-98A0-4B36-ACF6-98A853BE499F}">
      <dgm:prSet/>
      <dgm:spPr/>
      <dgm:t>
        <a:bodyPr/>
        <a:lstStyle/>
        <a:p>
          <a:endParaRPr lang="en-US"/>
        </a:p>
      </dgm:t>
    </dgm:pt>
    <dgm:pt modelId="{644DFB8C-762F-4A3D-9965-B22B8F5A9FF4}">
      <dgm:prSet phldrT="[Text]"/>
      <dgm:spPr/>
      <dgm:t>
        <a:bodyPr/>
        <a:lstStyle/>
        <a:p>
          <a:r>
            <a:rPr lang="en-US"/>
            <a:t>Your competitors are doing it</a:t>
          </a:r>
        </a:p>
      </dgm:t>
    </dgm:pt>
    <dgm:pt modelId="{5C2AB153-09CB-4FDC-8965-77D3F118F8EC}" type="parTrans" cxnId="{55D34641-983C-4641-8526-72138C0D8D9E}">
      <dgm:prSet/>
      <dgm:spPr/>
      <dgm:t>
        <a:bodyPr/>
        <a:lstStyle/>
        <a:p>
          <a:endParaRPr lang="en-US"/>
        </a:p>
      </dgm:t>
    </dgm:pt>
    <dgm:pt modelId="{D317328B-914D-47B2-BFB9-94FBBBACC04A}" type="sibTrans" cxnId="{55D34641-983C-4641-8526-72138C0D8D9E}">
      <dgm:prSet/>
      <dgm:spPr/>
      <dgm:t>
        <a:bodyPr/>
        <a:lstStyle/>
        <a:p>
          <a:endParaRPr lang="en-US"/>
        </a:p>
      </dgm:t>
    </dgm:pt>
    <dgm:pt modelId="{EED79FBA-D3C7-4257-9D40-8EB9CE97C1C2}">
      <dgm:prSet phldrT="[Text]"/>
      <dgm:spPr/>
      <dgm:t>
        <a:bodyPr/>
        <a:lstStyle/>
        <a:p>
          <a:r>
            <a:rPr lang="en-US"/>
            <a:t>Meet demand to operate at scale</a:t>
          </a:r>
        </a:p>
      </dgm:t>
    </dgm:pt>
    <dgm:pt modelId="{BA194CD2-0B27-4F32-9D4D-65DBCFD8E14F}" type="parTrans" cxnId="{D09EA061-7026-467E-8CA2-C19CC1382E2D}">
      <dgm:prSet/>
      <dgm:spPr/>
      <dgm:t>
        <a:bodyPr/>
        <a:lstStyle/>
        <a:p>
          <a:endParaRPr lang="en-US"/>
        </a:p>
      </dgm:t>
    </dgm:pt>
    <dgm:pt modelId="{E26669EB-BCE1-4B45-8CD7-0B92F9A92D3D}" type="sibTrans" cxnId="{D09EA061-7026-467E-8CA2-C19CC1382E2D}">
      <dgm:prSet/>
      <dgm:spPr/>
      <dgm:t>
        <a:bodyPr/>
        <a:lstStyle/>
        <a:p>
          <a:endParaRPr lang="en-US"/>
        </a:p>
      </dgm:t>
    </dgm:pt>
    <dgm:pt modelId="{35B25F6E-EE66-43CB-BC00-E95F6F91CB15}">
      <dgm:prSet phldrT="[Text]"/>
      <dgm:spPr/>
      <dgm:t>
        <a:bodyPr/>
        <a:lstStyle/>
        <a:p>
          <a:r>
            <a:rPr lang="en-US"/>
            <a:t>It makes everyone happier</a:t>
          </a:r>
        </a:p>
      </dgm:t>
    </dgm:pt>
    <dgm:pt modelId="{99B48198-3AC5-4E34-8BAA-648A39D82221}" type="parTrans" cxnId="{4F412010-FB54-4B86-857D-1279F0437875}">
      <dgm:prSet/>
      <dgm:spPr/>
      <dgm:t>
        <a:bodyPr/>
        <a:lstStyle/>
        <a:p>
          <a:endParaRPr lang="en-US"/>
        </a:p>
      </dgm:t>
    </dgm:pt>
    <dgm:pt modelId="{D60B61E5-35D5-425D-8B6D-2EA2A75A7590}" type="sibTrans" cxnId="{4F412010-FB54-4B86-857D-1279F0437875}">
      <dgm:prSet/>
      <dgm:spPr/>
      <dgm:t>
        <a:bodyPr/>
        <a:lstStyle/>
        <a:p>
          <a:endParaRPr lang="en-US"/>
        </a:p>
      </dgm:t>
    </dgm:pt>
    <dgm:pt modelId="{F2FEBDB2-BF00-4300-B2AD-236B803A0FE1}" type="pres">
      <dgm:prSet presAssocID="{89A49817-8672-4A9C-9688-C46CD064A72A}" presName="Name0" presStyleCnt="0">
        <dgm:presLayoutVars>
          <dgm:chMax val="7"/>
          <dgm:chPref val="7"/>
          <dgm:dir/>
        </dgm:presLayoutVars>
      </dgm:prSet>
      <dgm:spPr/>
    </dgm:pt>
    <dgm:pt modelId="{68BCC089-9DC1-4130-8B39-E7D53F0CB9C5}" type="pres">
      <dgm:prSet presAssocID="{89A49817-8672-4A9C-9688-C46CD064A72A}" presName="Name1" presStyleCnt="0"/>
      <dgm:spPr/>
    </dgm:pt>
    <dgm:pt modelId="{FEDB5F93-F34F-4A38-82DB-112F36754871}" type="pres">
      <dgm:prSet presAssocID="{89A49817-8672-4A9C-9688-C46CD064A72A}" presName="cycle" presStyleCnt="0"/>
      <dgm:spPr/>
    </dgm:pt>
    <dgm:pt modelId="{E8A79975-1955-4773-9BB9-94A9F8501D82}" type="pres">
      <dgm:prSet presAssocID="{89A49817-8672-4A9C-9688-C46CD064A72A}" presName="srcNode" presStyleLbl="node1" presStyleIdx="0" presStyleCnt="5"/>
      <dgm:spPr/>
    </dgm:pt>
    <dgm:pt modelId="{55658E1E-0AC7-474A-8B0A-98F6BC96F755}" type="pres">
      <dgm:prSet presAssocID="{89A49817-8672-4A9C-9688-C46CD064A72A}" presName="conn" presStyleLbl="parChTrans1D2" presStyleIdx="0" presStyleCnt="1"/>
      <dgm:spPr/>
    </dgm:pt>
    <dgm:pt modelId="{3FAF4956-4019-45B1-9932-2C7BA1675F7B}" type="pres">
      <dgm:prSet presAssocID="{89A49817-8672-4A9C-9688-C46CD064A72A}" presName="extraNode" presStyleLbl="node1" presStyleIdx="0" presStyleCnt="5"/>
      <dgm:spPr/>
    </dgm:pt>
    <dgm:pt modelId="{FE0E08D8-F25F-416A-BCFD-2AA56B743BFF}" type="pres">
      <dgm:prSet presAssocID="{89A49817-8672-4A9C-9688-C46CD064A72A}" presName="dstNode" presStyleLbl="node1" presStyleIdx="0" presStyleCnt="5"/>
      <dgm:spPr/>
    </dgm:pt>
    <dgm:pt modelId="{E3034F4F-D8D3-41C8-BC00-038E94AC8B85}" type="pres">
      <dgm:prSet presAssocID="{0DFFB60D-2199-4BA1-ADA2-8B877109EB59}" presName="text_1" presStyleLbl="node1" presStyleIdx="0" presStyleCnt="5">
        <dgm:presLayoutVars>
          <dgm:bulletEnabled val="1"/>
        </dgm:presLayoutVars>
      </dgm:prSet>
      <dgm:spPr/>
    </dgm:pt>
    <dgm:pt modelId="{C8A2DBB3-A84A-4AEC-8642-86D26DA90137}" type="pres">
      <dgm:prSet presAssocID="{0DFFB60D-2199-4BA1-ADA2-8B877109EB59}" presName="accent_1" presStyleCnt="0"/>
      <dgm:spPr/>
    </dgm:pt>
    <dgm:pt modelId="{899E8E17-16C1-462A-928C-0A2F05AAEFAE}" type="pres">
      <dgm:prSet presAssocID="{0DFFB60D-2199-4BA1-ADA2-8B877109EB59}" presName="accentRepeatNode" presStyleLbl="solidFgAcc1" presStyleIdx="0" presStyleCnt="5"/>
      <dgm:spPr/>
    </dgm:pt>
    <dgm:pt modelId="{7E360649-4B5A-4D77-B25D-D62E6A72F854}" type="pres">
      <dgm:prSet presAssocID="{EED79FBA-D3C7-4257-9D40-8EB9CE97C1C2}" presName="text_2" presStyleLbl="node1" presStyleIdx="1" presStyleCnt="5">
        <dgm:presLayoutVars>
          <dgm:bulletEnabled val="1"/>
        </dgm:presLayoutVars>
      </dgm:prSet>
      <dgm:spPr/>
    </dgm:pt>
    <dgm:pt modelId="{72440837-0EA1-48D3-9D0B-A269F558659C}" type="pres">
      <dgm:prSet presAssocID="{EED79FBA-D3C7-4257-9D40-8EB9CE97C1C2}" presName="accent_2" presStyleCnt="0"/>
      <dgm:spPr/>
    </dgm:pt>
    <dgm:pt modelId="{2AB2E1CB-9CA9-496E-B44C-A67AAF3C41FC}" type="pres">
      <dgm:prSet presAssocID="{EED79FBA-D3C7-4257-9D40-8EB9CE97C1C2}" presName="accentRepeatNode" presStyleLbl="solidFgAcc1" presStyleIdx="1" presStyleCnt="5"/>
      <dgm:spPr/>
    </dgm:pt>
    <dgm:pt modelId="{FC0E97FD-6E58-463E-9EF4-D1CF875B33EE}" type="pres">
      <dgm:prSet presAssocID="{D285ABF3-F1FA-458F-8B55-9A0CCE28C1D1}" presName="text_3" presStyleLbl="node1" presStyleIdx="2" presStyleCnt="5">
        <dgm:presLayoutVars>
          <dgm:bulletEnabled val="1"/>
        </dgm:presLayoutVars>
      </dgm:prSet>
      <dgm:spPr/>
    </dgm:pt>
    <dgm:pt modelId="{C690CF3D-89FD-417C-89CB-667D040B44B2}" type="pres">
      <dgm:prSet presAssocID="{D285ABF3-F1FA-458F-8B55-9A0CCE28C1D1}" presName="accent_3" presStyleCnt="0"/>
      <dgm:spPr/>
    </dgm:pt>
    <dgm:pt modelId="{BF755BC0-9115-4C85-B50E-E3D27FC70E0D}" type="pres">
      <dgm:prSet presAssocID="{D285ABF3-F1FA-458F-8B55-9A0CCE28C1D1}" presName="accentRepeatNode" presStyleLbl="solidFgAcc1" presStyleIdx="2" presStyleCnt="5"/>
      <dgm:spPr/>
    </dgm:pt>
    <dgm:pt modelId="{C0F5F61B-084F-4D0D-8957-5BFC48221317}" type="pres">
      <dgm:prSet presAssocID="{644DFB8C-762F-4A3D-9965-B22B8F5A9FF4}" presName="text_4" presStyleLbl="node1" presStyleIdx="3" presStyleCnt="5">
        <dgm:presLayoutVars>
          <dgm:bulletEnabled val="1"/>
        </dgm:presLayoutVars>
      </dgm:prSet>
      <dgm:spPr/>
    </dgm:pt>
    <dgm:pt modelId="{D2D76C9A-7068-4676-8A47-4FC8226B9ACC}" type="pres">
      <dgm:prSet presAssocID="{644DFB8C-762F-4A3D-9965-B22B8F5A9FF4}" presName="accent_4" presStyleCnt="0"/>
      <dgm:spPr/>
    </dgm:pt>
    <dgm:pt modelId="{948E1D6D-EFC1-499B-BF96-E7081EE26E62}" type="pres">
      <dgm:prSet presAssocID="{644DFB8C-762F-4A3D-9965-B22B8F5A9FF4}" presName="accentRepeatNode" presStyleLbl="solidFgAcc1" presStyleIdx="3" presStyleCnt="5"/>
      <dgm:spPr/>
    </dgm:pt>
    <dgm:pt modelId="{4957AFA4-5369-48CD-8741-FD5357311437}" type="pres">
      <dgm:prSet presAssocID="{35B25F6E-EE66-43CB-BC00-E95F6F91CB15}" presName="text_5" presStyleLbl="node1" presStyleIdx="4" presStyleCnt="5">
        <dgm:presLayoutVars>
          <dgm:bulletEnabled val="1"/>
        </dgm:presLayoutVars>
      </dgm:prSet>
      <dgm:spPr/>
    </dgm:pt>
    <dgm:pt modelId="{6EE5811D-BB38-45A5-970A-2599DCCA2EFD}" type="pres">
      <dgm:prSet presAssocID="{35B25F6E-EE66-43CB-BC00-E95F6F91CB15}" presName="accent_5" presStyleCnt="0"/>
      <dgm:spPr/>
    </dgm:pt>
    <dgm:pt modelId="{0350B0A3-97CA-43F5-A1F2-81DEE0B4BCD9}" type="pres">
      <dgm:prSet presAssocID="{35B25F6E-EE66-43CB-BC00-E95F6F91CB15}" presName="accentRepeatNode" presStyleLbl="solidFgAcc1" presStyleIdx="4" presStyleCnt="5"/>
      <dgm:spPr/>
    </dgm:pt>
  </dgm:ptLst>
  <dgm:cxnLst>
    <dgm:cxn modelId="{9F34840D-BFB7-446F-992E-7B67DAB8846C}" type="presOf" srcId="{89A49817-8672-4A9C-9688-C46CD064A72A}" destId="{F2FEBDB2-BF00-4300-B2AD-236B803A0FE1}" srcOrd="0" destOrd="0" presId="urn:microsoft.com/office/officeart/2008/layout/VerticalCurvedList"/>
    <dgm:cxn modelId="{4F412010-FB54-4B86-857D-1279F0437875}" srcId="{89A49817-8672-4A9C-9688-C46CD064A72A}" destId="{35B25F6E-EE66-43CB-BC00-E95F6F91CB15}" srcOrd="4" destOrd="0" parTransId="{99B48198-3AC5-4E34-8BAA-648A39D82221}" sibTransId="{D60B61E5-35D5-425D-8B6D-2EA2A75A7590}"/>
    <dgm:cxn modelId="{39895913-D3E7-4D42-99A7-68FF2D8D97BF}" type="presOf" srcId="{35B25F6E-EE66-43CB-BC00-E95F6F91CB15}" destId="{4957AFA4-5369-48CD-8741-FD5357311437}" srcOrd="0" destOrd="0" presId="urn:microsoft.com/office/officeart/2008/layout/VerticalCurvedList"/>
    <dgm:cxn modelId="{8AD8133B-46A5-4432-910A-77D9E159630D}" srcId="{89A49817-8672-4A9C-9688-C46CD064A72A}" destId="{0DFFB60D-2199-4BA1-ADA2-8B877109EB59}" srcOrd="0" destOrd="0" parTransId="{C8927E44-1EAA-4ECC-B795-4A8529DD7FC1}" sibTransId="{E0F836F8-E145-4DAF-8778-1A64EE6A75D0}"/>
    <dgm:cxn modelId="{55D34641-983C-4641-8526-72138C0D8D9E}" srcId="{89A49817-8672-4A9C-9688-C46CD064A72A}" destId="{644DFB8C-762F-4A3D-9965-B22B8F5A9FF4}" srcOrd="3" destOrd="0" parTransId="{5C2AB153-09CB-4FDC-8965-77D3F118F8EC}" sibTransId="{D317328B-914D-47B2-BFB9-94FBBBACC04A}"/>
    <dgm:cxn modelId="{AA923243-20CA-483E-80CF-1D27423DA88D}" type="presOf" srcId="{D285ABF3-F1FA-458F-8B55-9A0CCE28C1D1}" destId="{FC0E97FD-6E58-463E-9EF4-D1CF875B33EE}" srcOrd="0" destOrd="0" presId="urn:microsoft.com/office/officeart/2008/layout/VerticalCurvedList"/>
    <dgm:cxn modelId="{D09EA061-7026-467E-8CA2-C19CC1382E2D}" srcId="{89A49817-8672-4A9C-9688-C46CD064A72A}" destId="{EED79FBA-D3C7-4257-9D40-8EB9CE97C1C2}" srcOrd="1" destOrd="0" parTransId="{BA194CD2-0B27-4F32-9D4D-65DBCFD8E14F}" sibTransId="{E26669EB-BCE1-4B45-8CD7-0B92F9A92D3D}"/>
    <dgm:cxn modelId="{3B1C2594-4A7B-4973-B02D-BAE38C278A28}" type="presOf" srcId="{644DFB8C-762F-4A3D-9965-B22B8F5A9FF4}" destId="{C0F5F61B-084F-4D0D-8957-5BFC48221317}" srcOrd="0" destOrd="0" presId="urn:microsoft.com/office/officeart/2008/layout/VerticalCurvedList"/>
    <dgm:cxn modelId="{73D0AF97-81E0-4D23-8FE8-B2451AB4E155}" type="presOf" srcId="{E0F836F8-E145-4DAF-8778-1A64EE6A75D0}" destId="{55658E1E-0AC7-474A-8B0A-98F6BC96F755}" srcOrd="0" destOrd="0" presId="urn:microsoft.com/office/officeart/2008/layout/VerticalCurvedList"/>
    <dgm:cxn modelId="{D048A5D2-98A0-4B36-ACF6-98A853BE499F}" srcId="{89A49817-8672-4A9C-9688-C46CD064A72A}" destId="{D285ABF3-F1FA-458F-8B55-9A0CCE28C1D1}" srcOrd="2" destOrd="0" parTransId="{BA5A1B41-122C-4E11-81F3-6B1377096A6E}" sibTransId="{05C5E660-A324-4E68-843F-90BC1A2CE862}"/>
    <dgm:cxn modelId="{CBCE82F1-45D6-4D44-8D00-AF39DD403AC9}" type="presOf" srcId="{EED79FBA-D3C7-4257-9D40-8EB9CE97C1C2}" destId="{7E360649-4B5A-4D77-B25D-D62E6A72F854}" srcOrd="0" destOrd="0" presId="urn:microsoft.com/office/officeart/2008/layout/VerticalCurvedList"/>
    <dgm:cxn modelId="{D07CC7F1-49D9-44AF-B2A1-957BEE35C019}" type="presOf" srcId="{0DFFB60D-2199-4BA1-ADA2-8B877109EB59}" destId="{E3034F4F-D8D3-41C8-BC00-038E94AC8B85}" srcOrd="0" destOrd="0" presId="urn:microsoft.com/office/officeart/2008/layout/VerticalCurvedList"/>
    <dgm:cxn modelId="{C0E4D094-C4A1-43B0-8EDE-1091BCA43A7F}" type="presParOf" srcId="{F2FEBDB2-BF00-4300-B2AD-236B803A0FE1}" destId="{68BCC089-9DC1-4130-8B39-E7D53F0CB9C5}" srcOrd="0" destOrd="0" presId="urn:microsoft.com/office/officeart/2008/layout/VerticalCurvedList"/>
    <dgm:cxn modelId="{1BDA4424-98C7-46AD-AF20-3F74EA0C168F}" type="presParOf" srcId="{68BCC089-9DC1-4130-8B39-E7D53F0CB9C5}" destId="{FEDB5F93-F34F-4A38-82DB-112F36754871}" srcOrd="0" destOrd="0" presId="urn:microsoft.com/office/officeart/2008/layout/VerticalCurvedList"/>
    <dgm:cxn modelId="{05D48060-E25D-4505-BFB3-3FB841FE8464}" type="presParOf" srcId="{FEDB5F93-F34F-4A38-82DB-112F36754871}" destId="{E8A79975-1955-4773-9BB9-94A9F8501D82}" srcOrd="0" destOrd="0" presId="urn:microsoft.com/office/officeart/2008/layout/VerticalCurvedList"/>
    <dgm:cxn modelId="{1D4B59E1-241A-4970-9738-C7A3AC6A0DD1}" type="presParOf" srcId="{FEDB5F93-F34F-4A38-82DB-112F36754871}" destId="{55658E1E-0AC7-474A-8B0A-98F6BC96F755}" srcOrd="1" destOrd="0" presId="urn:microsoft.com/office/officeart/2008/layout/VerticalCurvedList"/>
    <dgm:cxn modelId="{E2511886-5755-427C-BDE8-E67536A2BFFD}" type="presParOf" srcId="{FEDB5F93-F34F-4A38-82DB-112F36754871}" destId="{3FAF4956-4019-45B1-9932-2C7BA1675F7B}" srcOrd="2" destOrd="0" presId="urn:microsoft.com/office/officeart/2008/layout/VerticalCurvedList"/>
    <dgm:cxn modelId="{4980D496-E617-4235-AFDF-5024A92811BE}" type="presParOf" srcId="{FEDB5F93-F34F-4A38-82DB-112F36754871}" destId="{FE0E08D8-F25F-416A-BCFD-2AA56B743BFF}" srcOrd="3" destOrd="0" presId="urn:microsoft.com/office/officeart/2008/layout/VerticalCurvedList"/>
    <dgm:cxn modelId="{061232CF-F9C8-4D40-96F3-150C1AFC75E5}" type="presParOf" srcId="{68BCC089-9DC1-4130-8B39-E7D53F0CB9C5}" destId="{E3034F4F-D8D3-41C8-BC00-038E94AC8B85}" srcOrd="1" destOrd="0" presId="urn:microsoft.com/office/officeart/2008/layout/VerticalCurvedList"/>
    <dgm:cxn modelId="{6D20F3A5-F69D-4BBB-A5F1-E711AB676A4F}" type="presParOf" srcId="{68BCC089-9DC1-4130-8B39-E7D53F0CB9C5}" destId="{C8A2DBB3-A84A-4AEC-8642-86D26DA90137}" srcOrd="2" destOrd="0" presId="urn:microsoft.com/office/officeart/2008/layout/VerticalCurvedList"/>
    <dgm:cxn modelId="{D29EAE26-FFE4-43D7-BFBC-5D14381918D9}" type="presParOf" srcId="{C8A2DBB3-A84A-4AEC-8642-86D26DA90137}" destId="{899E8E17-16C1-462A-928C-0A2F05AAEFAE}" srcOrd="0" destOrd="0" presId="urn:microsoft.com/office/officeart/2008/layout/VerticalCurvedList"/>
    <dgm:cxn modelId="{05B20216-BC75-4DBC-BF46-3ECF50A50C77}" type="presParOf" srcId="{68BCC089-9DC1-4130-8B39-E7D53F0CB9C5}" destId="{7E360649-4B5A-4D77-B25D-D62E6A72F854}" srcOrd="3" destOrd="0" presId="urn:microsoft.com/office/officeart/2008/layout/VerticalCurvedList"/>
    <dgm:cxn modelId="{DDFB249A-ECB3-4309-9039-37C0C523D436}" type="presParOf" srcId="{68BCC089-9DC1-4130-8B39-E7D53F0CB9C5}" destId="{72440837-0EA1-48D3-9D0B-A269F558659C}" srcOrd="4" destOrd="0" presId="urn:microsoft.com/office/officeart/2008/layout/VerticalCurvedList"/>
    <dgm:cxn modelId="{78D93E41-05EA-4176-AA91-B58265A617BE}" type="presParOf" srcId="{72440837-0EA1-48D3-9D0B-A269F558659C}" destId="{2AB2E1CB-9CA9-496E-B44C-A67AAF3C41FC}" srcOrd="0" destOrd="0" presId="urn:microsoft.com/office/officeart/2008/layout/VerticalCurvedList"/>
    <dgm:cxn modelId="{C0BE618A-C818-4110-A333-7AC699D8B28F}" type="presParOf" srcId="{68BCC089-9DC1-4130-8B39-E7D53F0CB9C5}" destId="{FC0E97FD-6E58-463E-9EF4-D1CF875B33EE}" srcOrd="5" destOrd="0" presId="urn:microsoft.com/office/officeart/2008/layout/VerticalCurvedList"/>
    <dgm:cxn modelId="{27ACCA39-A970-42B7-960A-B7F52D78CF3B}" type="presParOf" srcId="{68BCC089-9DC1-4130-8B39-E7D53F0CB9C5}" destId="{C690CF3D-89FD-417C-89CB-667D040B44B2}" srcOrd="6" destOrd="0" presId="urn:microsoft.com/office/officeart/2008/layout/VerticalCurvedList"/>
    <dgm:cxn modelId="{B73712E7-6384-4D94-9E5A-CF30F39D6FB3}" type="presParOf" srcId="{C690CF3D-89FD-417C-89CB-667D040B44B2}" destId="{BF755BC0-9115-4C85-B50E-E3D27FC70E0D}" srcOrd="0" destOrd="0" presId="urn:microsoft.com/office/officeart/2008/layout/VerticalCurvedList"/>
    <dgm:cxn modelId="{FBB8587B-198E-4A96-A071-FB1128825EC0}" type="presParOf" srcId="{68BCC089-9DC1-4130-8B39-E7D53F0CB9C5}" destId="{C0F5F61B-084F-4D0D-8957-5BFC48221317}" srcOrd="7" destOrd="0" presId="urn:microsoft.com/office/officeart/2008/layout/VerticalCurvedList"/>
    <dgm:cxn modelId="{ABE44F3F-4DC6-4AE3-B298-07966CB77BB3}" type="presParOf" srcId="{68BCC089-9DC1-4130-8B39-E7D53F0CB9C5}" destId="{D2D76C9A-7068-4676-8A47-4FC8226B9ACC}" srcOrd="8" destOrd="0" presId="urn:microsoft.com/office/officeart/2008/layout/VerticalCurvedList"/>
    <dgm:cxn modelId="{9781502F-18E8-49CF-B1D9-18638CBF3DC0}" type="presParOf" srcId="{D2D76C9A-7068-4676-8A47-4FC8226B9ACC}" destId="{948E1D6D-EFC1-499B-BF96-E7081EE26E62}" srcOrd="0" destOrd="0" presId="urn:microsoft.com/office/officeart/2008/layout/VerticalCurvedList"/>
    <dgm:cxn modelId="{B49BB80C-BDF0-449B-BC4F-91841503CE4F}" type="presParOf" srcId="{68BCC089-9DC1-4130-8B39-E7D53F0CB9C5}" destId="{4957AFA4-5369-48CD-8741-FD5357311437}" srcOrd="9" destOrd="0" presId="urn:microsoft.com/office/officeart/2008/layout/VerticalCurvedList"/>
    <dgm:cxn modelId="{E9C5F15C-2094-456E-AB54-4DE2A004D257}" type="presParOf" srcId="{68BCC089-9DC1-4130-8B39-E7D53F0CB9C5}" destId="{6EE5811D-BB38-45A5-970A-2599DCCA2EFD}" srcOrd="10" destOrd="0" presId="urn:microsoft.com/office/officeart/2008/layout/VerticalCurvedList"/>
    <dgm:cxn modelId="{627D45E0-89B6-4365-A441-7965F541BFAC}" type="presParOf" srcId="{6EE5811D-BB38-45A5-970A-2599DCCA2EFD}" destId="{0350B0A3-97CA-43F5-A1F2-81DEE0B4BCD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473DF4-6D52-4113-AA26-4ABB5029983D}" type="doc">
      <dgm:prSet loTypeId="urn:microsoft.com/office/officeart/2011/layout/TabList" loCatId="officeonlin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93E5B0-591D-4AF8-9F46-BF5823D7F0C6}">
      <dgm:prSet phldrT="[Text]" custT="1"/>
      <dgm:spPr/>
      <dgm:t>
        <a:bodyPr/>
        <a:lstStyle/>
        <a:p>
          <a:pPr algn="ctr"/>
          <a:r>
            <a:rPr lang="en-US" sz="1800"/>
            <a:t>Visible</a:t>
          </a:r>
        </a:p>
      </dgm:t>
    </dgm:pt>
    <dgm:pt modelId="{95A7483B-70FC-46CE-AE0A-03C03F08EC95}" type="parTrans" cxnId="{7B1726C1-0C3F-415D-8946-B6AEBAA77E4A}">
      <dgm:prSet/>
      <dgm:spPr/>
      <dgm:t>
        <a:bodyPr/>
        <a:lstStyle/>
        <a:p>
          <a:pPr algn="l"/>
          <a:endParaRPr lang="en-US" sz="1800"/>
        </a:p>
      </dgm:t>
    </dgm:pt>
    <dgm:pt modelId="{4971DED5-D977-47E7-9417-76BD8A346335}" type="sibTrans" cxnId="{7B1726C1-0C3F-415D-8946-B6AEBAA77E4A}">
      <dgm:prSet/>
      <dgm:spPr/>
      <dgm:t>
        <a:bodyPr/>
        <a:lstStyle/>
        <a:p>
          <a:pPr algn="l"/>
          <a:endParaRPr lang="en-US" sz="1800"/>
        </a:p>
      </dgm:t>
    </dgm:pt>
    <dgm:pt modelId="{C0F8B552-707C-456D-B455-1B087632351D}">
      <dgm:prSet phldrT="[Text]" custT="1"/>
      <dgm:spPr/>
      <dgm:t>
        <a:bodyPr/>
        <a:lstStyle/>
        <a:p>
          <a:pPr algn="l"/>
          <a:r>
            <a:rPr lang="en-US" sz="1800"/>
            <a:t>Ability to measure a service in your cloud</a:t>
          </a:r>
        </a:p>
      </dgm:t>
    </dgm:pt>
    <dgm:pt modelId="{3B1F910F-2AAB-4135-B67F-08F29A27E19F}" type="parTrans" cxnId="{940CFF98-246A-44C5-8C51-64907AA51384}">
      <dgm:prSet/>
      <dgm:spPr/>
      <dgm:t>
        <a:bodyPr/>
        <a:lstStyle/>
        <a:p>
          <a:pPr algn="l"/>
          <a:endParaRPr lang="en-US" sz="1800"/>
        </a:p>
      </dgm:t>
    </dgm:pt>
    <dgm:pt modelId="{C88BD8C3-37CB-437F-AFCB-14F1B70AD69C}" type="sibTrans" cxnId="{940CFF98-246A-44C5-8C51-64907AA51384}">
      <dgm:prSet/>
      <dgm:spPr/>
      <dgm:t>
        <a:bodyPr/>
        <a:lstStyle/>
        <a:p>
          <a:pPr algn="l"/>
          <a:endParaRPr lang="en-US" sz="1800"/>
        </a:p>
      </dgm:t>
    </dgm:pt>
    <dgm:pt modelId="{FDF2092E-29CD-413A-8481-019BF3AC49DC}">
      <dgm:prSet phldrT="[Text]" custT="1"/>
      <dgm:spPr/>
      <dgm:t>
        <a:bodyPr/>
        <a:lstStyle/>
        <a:p>
          <a:pPr algn="ctr"/>
          <a:r>
            <a:rPr lang="en-US" sz="1800"/>
            <a:t>Disposable</a:t>
          </a:r>
        </a:p>
      </dgm:t>
    </dgm:pt>
    <dgm:pt modelId="{C5DF0301-CF4E-4DD4-BA59-B772CA4D41BC}" type="parTrans" cxnId="{4992D16C-AFD1-4864-B86A-389F80D50126}">
      <dgm:prSet/>
      <dgm:spPr/>
      <dgm:t>
        <a:bodyPr/>
        <a:lstStyle/>
        <a:p>
          <a:pPr algn="l"/>
          <a:endParaRPr lang="en-US" sz="1800"/>
        </a:p>
      </dgm:t>
    </dgm:pt>
    <dgm:pt modelId="{ADB8D541-8F3D-45CC-B702-DEB011E0D226}" type="sibTrans" cxnId="{4992D16C-AFD1-4864-B86A-389F80D50126}">
      <dgm:prSet/>
      <dgm:spPr/>
      <dgm:t>
        <a:bodyPr/>
        <a:lstStyle/>
        <a:p>
          <a:pPr algn="l"/>
          <a:endParaRPr lang="en-US" sz="1800"/>
        </a:p>
      </dgm:t>
    </dgm:pt>
    <dgm:pt modelId="{54D1A4CE-A2A2-4DB3-9205-1BBF8CA07D56}">
      <dgm:prSet phldrT="[Text]" custT="1"/>
      <dgm:spPr/>
      <dgm:t>
        <a:bodyPr/>
        <a:lstStyle/>
        <a:p>
          <a:pPr algn="l"/>
          <a:r>
            <a:rPr lang="en-US" sz="1800"/>
            <a:t>Services do not maintain state and can be removed at will</a:t>
          </a:r>
        </a:p>
      </dgm:t>
    </dgm:pt>
    <dgm:pt modelId="{F27C23C2-8B2F-4566-B53F-B0F52E59BAF8}" type="parTrans" cxnId="{43164D4D-68D0-4760-9511-819F0B610634}">
      <dgm:prSet/>
      <dgm:spPr/>
      <dgm:t>
        <a:bodyPr/>
        <a:lstStyle/>
        <a:p>
          <a:pPr algn="l"/>
          <a:endParaRPr lang="en-US" sz="1800"/>
        </a:p>
      </dgm:t>
    </dgm:pt>
    <dgm:pt modelId="{EC99EDBE-AB4D-4083-BC25-5CBACD339AF9}" type="sibTrans" cxnId="{43164D4D-68D0-4760-9511-819F0B610634}">
      <dgm:prSet/>
      <dgm:spPr/>
      <dgm:t>
        <a:bodyPr/>
        <a:lstStyle/>
        <a:p>
          <a:pPr algn="l"/>
          <a:endParaRPr lang="en-US" sz="1800"/>
        </a:p>
      </dgm:t>
    </dgm:pt>
    <dgm:pt modelId="{9687F4B7-46B7-4E37-98A5-D778B97B6810}">
      <dgm:prSet phldrT="[Text]" custT="1"/>
      <dgm:spPr/>
      <dgm:t>
        <a:bodyPr/>
        <a:lstStyle/>
        <a:p>
          <a:pPr algn="ctr"/>
          <a:r>
            <a:rPr lang="en-US" sz="1800"/>
            <a:t>Repeatable</a:t>
          </a:r>
        </a:p>
      </dgm:t>
    </dgm:pt>
    <dgm:pt modelId="{ECBF92A5-EC99-4075-AC70-AB0EA2DBDE9B}" type="parTrans" cxnId="{4A026EDA-3240-4A74-8668-BF58D0FD791E}">
      <dgm:prSet/>
      <dgm:spPr/>
      <dgm:t>
        <a:bodyPr/>
        <a:lstStyle/>
        <a:p>
          <a:pPr algn="l"/>
          <a:endParaRPr lang="en-US" sz="1800"/>
        </a:p>
      </dgm:t>
    </dgm:pt>
    <dgm:pt modelId="{3624732B-7AFF-4781-BD71-FCFB725036FD}" type="sibTrans" cxnId="{4A026EDA-3240-4A74-8668-BF58D0FD791E}">
      <dgm:prSet/>
      <dgm:spPr/>
      <dgm:t>
        <a:bodyPr/>
        <a:lstStyle/>
        <a:p>
          <a:pPr algn="l"/>
          <a:endParaRPr lang="en-US" sz="1800"/>
        </a:p>
      </dgm:t>
    </dgm:pt>
    <dgm:pt modelId="{9BE56AE2-5265-482F-9237-2C6594983DBE}">
      <dgm:prSet phldrT="[Text]" custT="1"/>
      <dgm:spPr/>
      <dgm:t>
        <a:bodyPr/>
        <a:lstStyle/>
        <a:p>
          <a:pPr algn="l"/>
          <a:r>
            <a:rPr lang="en-US" sz="1800"/>
            <a:t>Mature CI/CD pipeline produces predictable builds and deployments</a:t>
          </a:r>
        </a:p>
      </dgm:t>
    </dgm:pt>
    <dgm:pt modelId="{0AF97D8E-EC59-493D-9C7B-E450D75D0EC3}" type="parTrans" cxnId="{0A3B60AF-71B0-458F-97FF-3809900DFC01}">
      <dgm:prSet/>
      <dgm:spPr/>
      <dgm:t>
        <a:bodyPr/>
        <a:lstStyle/>
        <a:p>
          <a:pPr algn="l"/>
          <a:endParaRPr lang="en-US" sz="1800"/>
        </a:p>
      </dgm:t>
    </dgm:pt>
    <dgm:pt modelId="{DD0C74E8-823E-4D15-8ACA-034C66073C76}" type="sibTrans" cxnId="{0A3B60AF-71B0-458F-97FF-3809900DFC01}">
      <dgm:prSet/>
      <dgm:spPr/>
      <dgm:t>
        <a:bodyPr/>
        <a:lstStyle/>
        <a:p>
          <a:pPr algn="l"/>
          <a:endParaRPr lang="en-US" sz="1800"/>
        </a:p>
      </dgm:t>
    </dgm:pt>
    <dgm:pt modelId="{97F6E3FE-4CC2-40C5-A07A-E7D75C7E62C8}">
      <dgm:prSet phldrT="[Text]" custT="1"/>
      <dgm:spPr/>
      <dgm:t>
        <a:bodyPr/>
        <a:lstStyle/>
        <a:p>
          <a:pPr algn="ctr"/>
          <a:r>
            <a:rPr lang="en-US" sz="1800"/>
            <a:t>Follow 12-factor</a:t>
          </a:r>
        </a:p>
      </dgm:t>
    </dgm:pt>
    <dgm:pt modelId="{8B183E06-8AC3-4BEB-A86C-34453F52AA05}" type="parTrans" cxnId="{6350986B-F2FD-4764-9BAA-EB69E121F5EB}">
      <dgm:prSet/>
      <dgm:spPr/>
      <dgm:t>
        <a:bodyPr/>
        <a:lstStyle/>
        <a:p>
          <a:pPr algn="l"/>
          <a:endParaRPr lang="en-US" sz="1800"/>
        </a:p>
      </dgm:t>
    </dgm:pt>
    <dgm:pt modelId="{0FC65FE3-3794-4EF1-A163-FD1CAFBC57FF}" type="sibTrans" cxnId="{6350986B-F2FD-4764-9BAA-EB69E121F5EB}">
      <dgm:prSet/>
      <dgm:spPr/>
      <dgm:t>
        <a:bodyPr/>
        <a:lstStyle/>
        <a:p>
          <a:pPr algn="l"/>
          <a:endParaRPr lang="en-US" sz="1800"/>
        </a:p>
      </dgm:t>
    </dgm:pt>
    <dgm:pt modelId="{C68907CD-F931-4585-A9CF-8348BAC2CCB1}">
      <dgm:prSet phldrT="[Text]" custT="1"/>
      <dgm:spPr/>
      <dgm:t>
        <a:bodyPr/>
        <a:lstStyle/>
        <a:p>
          <a:pPr algn="l"/>
          <a:r>
            <a:rPr lang="en-US" sz="1800"/>
            <a:t>Applications adhere to the 12-factor app</a:t>
          </a:r>
        </a:p>
      </dgm:t>
    </dgm:pt>
    <dgm:pt modelId="{0DB1BAE8-35BD-4A47-9AA7-31E7761B6D5A}" type="parTrans" cxnId="{238C0B61-ABEF-4DFC-9522-691E3DC7DB07}">
      <dgm:prSet/>
      <dgm:spPr/>
      <dgm:t>
        <a:bodyPr/>
        <a:lstStyle/>
        <a:p>
          <a:pPr algn="l"/>
          <a:endParaRPr lang="en-US" sz="1800"/>
        </a:p>
      </dgm:t>
    </dgm:pt>
    <dgm:pt modelId="{65D067ED-16FB-4F5A-A277-0D15C07539E9}" type="sibTrans" cxnId="{238C0B61-ABEF-4DFC-9522-691E3DC7DB07}">
      <dgm:prSet/>
      <dgm:spPr/>
      <dgm:t>
        <a:bodyPr/>
        <a:lstStyle/>
        <a:p>
          <a:pPr algn="l"/>
          <a:endParaRPr lang="en-US" sz="1800"/>
        </a:p>
      </dgm:t>
    </dgm:pt>
    <dgm:pt modelId="{923339A8-DDDC-46C7-9843-85A19A84A5E4}">
      <dgm:prSet phldrT="[Text]" custT="1"/>
      <dgm:spPr/>
      <dgm:t>
        <a:bodyPr/>
        <a:lstStyle/>
        <a:p>
          <a:pPr algn="ctr"/>
          <a:r>
            <a:rPr lang="en-US" sz="1800"/>
            <a:t>Secure</a:t>
          </a:r>
        </a:p>
      </dgm:t>
    </dgm:pt>
    <dgm:pt modelId="{82105A88-6A8E-4CEA-992B-F76146ECD1C9}" type="parTrans" cxnId="{5B1D1554-05B6-46C0-9706-1D1B922D38AF}">
      <dgm:prSet/>
      <dgm:spPr/>
      <dgm:t>
        <a:bodyPr/>
        <a:lstStyle/>
        <a:p>
          <a:pPr algn="l"/>
          <a:endParaRPr lang="en-US" sz="1800"/>
        </a:p>
      </dgm:t>
    </dgm:pt>
    <dgm:pt modelId="{B4757E9A-72A0-4D2A-98B3-2E154C71CEA3}" type="sibTrans" cxnId="{5B1D1554-05B6-46C0-9706-1D1B922D38AF}">
      <dgm:prSet/>
      <dgm:spPr/>
      <dgm:t>
        <a:bodyPr/>
        <a:lstStyle/>
        <a:p>
          <a:pPr algn="l"/>
          <a:endParaRPr lang="en-US" sz="1800"/>
        </a:p>
      </dgm:t>
    </dgm:pt>
    <dgm:pt modelId="{2187EAA6-6F0C-40A8-8B17-A48A73DF15E0}">
      <dgm:prSet phldrT="[Text]" custT="1"/>
      <dgm:spPr/>
      <dgm:t>
        <a:bodyPr/>
        <a:lstStyle/>
        <a:p>
          <a:pPr algn="l"/>
          <a:r>
            <a:rPr lang="en-US" sz="1800"/>
            <a:t>Applications know how to utilize AuthN and </a:t>
          </a:r>
          <a:r>
            <a:rPr lang="en-US" sz="1800" err="1"/>
            <a:t>AuthZ</a:t>
          </a:r>
          <a:endParaRPr lang="en-US" sz="1800"/>
        </a:p>
      </dgm:t>
    </dgm:pt>
    <dgm:pt modelId="{21E07E9D-E2CB-4C50-802E-9C428C2CCA66}" type="parTrans" cxnId="{9B0F8775-F1F1-478E-BD99-322754A6BD1A}">
      <dgm:prSet/>
      <dgm:spPr/>
      <dgm:t>
        <a:bodyPr/>
        <a:lstStyle/>
        <a:p>
          <a:pPr algn="l"/>
          <a:endParaRPr lang="en-US" sz="1800"/>
        </a:p>
      </dgm:t>
    </dgm:pt>
    <dgm:pt modelId="{E5788C3A-D233-4115-9779-B452C1901D04}" type="sibTrans" cxnId="{9B0F8775-F1F1-478E-BD99-322754A6BD1A}">
      <dgm:prSet/>
      <dgm:spPr/>
      <dgm:t>
        <a:bodyPr/>
        <a:lstStyle/>
        <a:p>
          <a:pPr algn="l"/>
          <a:endParaRPr lang="en-US" sz="1800"/>
        </a:p>
      </dgm:t>
    </dgm:pt>
    <dgm:pt modelId="{F0E8D216-44B6-44BD-ADA9-F731EDC42A3C}">
      <dgm:prSet phldrT="[Text]" custT="1"/>
      <dgm:spPr/>
      <dgm:t>
        <a:bodyPr/>
        <a:lstStyle/>
        <a:p>
          <a:pPr algn="ctr"/>
          <a:r>
            <a:rPr lang="en-US" sz="1800"/>
            <a:t>Distributed</a:t>
          </a:r>
        </a:p>
      </dgm:t>
    </dgm:pt>
    <dgm:pt modelId="{E766A0E3-6839-4C4A-BAE6-C37B1C605AAE}" type="parTrans" cxnId="{BCAE901C-90CB-461F-894C-C44BF6039D96}">
      <dgm:prSet/>
      <dgm:spPr/>
      <dgm:t>
        <a:bodyPr/>
        <a:lstStyle/>
        <a:p>
          <a:pPr algn="l"/>
          <a:endParaRPr lang="en-US" sz="1800"/>
        </a:p>
      </dgm:t>
    </dgm:pt>
    <dgm:pt modelId="{5896174A-036D-46F4-8C15-E996BAD89249}" type="sibTrans" cxnId="{BCAE901C-90CB-461F-894C-C44BF6039D96}">
      <dgm:prSet/>
      <dgm:spPr/>
      <dgm:t>
        <a:bodyPr/>
        <a:lstStyle/>
        <a:p>
          <a:pPr algn="l"/>
          <a:endParaRPr lang="en-US" sz="1800"/>
        </a:p>
      </dgm:t>
    </dgm:pt>
    <dgm:pt modelId="{64A446EA-4FF1-41E9-A175-B4E57BCEBC7D}">
      <dgm:prSet phldrT="[Text]" custT="1"/>
      <dgm:spPr/>
      <dgm:t>
        <a:bodyPr/>
        <a:lstStyle/>
        <a:p>
          <a:pPr algn="l"/>
          <a:r>
            <a:rPr lang="en-US" sz="1800"/>
            <a:t>New Services can be found &amp; accessed through a decoupled communication interface</a:t>
          </a:r>
        </a:p>
      </dgm:t>
    </dgm:pt>
    <dgm:pt modelId="{9F5D4E77-986C-4309-B547-91B2545BED57}" type="parTrans" cxnId="{4B90F491-10C1-4246-830E-AD0A08FD19BE}">
      <dgm:prSet/>
      <dgm:spPr/>
      <dgm:t>
        <a:bodyPr/>
        <a:lstStyle/>
        <a:p>
          <a:pPr algn="l"/>
          <a:endParaRPr lang="en-US" sz="1800"/>
        </a:p>
      </dgm:t>
    </dgm:pt>
    <dgm:pt modelId="{6C1E68B0-9294-4791-9956-A39CF6258EA1}" type="sibTrans" cxnId="{4B90F491-10C1-4246-830E-AD0A08FD19BE}">
      <dgm:prSet/>
      <dgm:spPr/>
      <dgm:t>
        <a:bodyPr/>
        <a:lstStyle/>
        <a:p>
          <a:pPr algn="l"/>
          <a:endParaRPr lang="en-US" sz="1800"/>
        </a:p>
      </dgm:t>
    </dgm:pt>
    <dgm:pt modelId="{972D5779-1CF0-491A-AD82-1679063EA818}">
      <dgm:prSet phldrT="[Text]" custT="1"/>
      <dgm:spPr/>
      <dgm:t>
        <a:bodyPr/>
        <a:lstStyle/>
        <a:p>
          <a:pPr algn="ctr"/>
          <a:r>
            <a:rPr lang="en-US" sz="1800"/>
            <a:t>Performant</a:t>
          </a:r>
        </a:p>
      </dgm:t>
    </dgm:pt>
    <dgm:pt modelId="{384F11B1-6376-48D3-8A74-758C73DB70E4}" type="parTrans" cxnId="{F89B75FA-D450-4AA8-AF0D-644109B6B955}">
      <dgm:prSet/>
      <dgm:spPr/>
      <dgm:t>
        <a:bodyPr/>
        <a:lstStyle/>
        <a:p>
          <a:pPr algn="l"/>
          <a:endParaRPr lang="en-US" sz="1800"/>
        </a:p>
      </dgm:t>
    </dgm:pt>
    <dgm:pt modelId="{D102694F-1C1B-425C-8FD4-FAC66151A7D0}" type="sibTrans" cxnId="{F89B75FA-D450-4AA8-AF0D-644109B6B955}">
      <dgm:prSet/>
      <dgm:spPr/>
      <dgm:t>
        <a:bodyPr/>
        <a:lstStyle/>
        <a:p>
          <a:pPr algn="l"/>
          <a:endParaRPr lang="en-US" sz="1800"/>
        </a:p>
      </dgm:t>
    </dgm:pt>
    <dgm:pt modelId="{A01DABA4-91B9-40B7-9F21-8AC71470372E}">
      <dgm:prSet phldrT="[Text]" custT="1"/>
      <dgm:spPr/>
      <dgm:t>
        <a:bodyPr/>
        <a:lstStyle/>
        <a:p>
          <a:pPr algn="l"/>
          <a:r>
            <a:rPr lang="en-US" sz="1800"/>
            <a:t>Applications are built to emphasize boot-up speed and focus on resource needs</a:t>
          </a:r>
        </a:p>
      </dgm:t>
    </dgm:pt>
    <dgm:pt modelId="{68FAE240-B53B-4171-A6AC-4543CF44AF84}" type="parTrans" cxnId="{135A3D79-54AD-43FE-A0FC-51086C898703}">
      <dgm:prSet/>
      <dgm:spPr/>
      <dgm:t>
        <a:bodyPr/>
        <a:lstStyle/>
        <a:p>
          <a:pPr algn="l"/>
          <a:endParaRPr lang="en-US" sz="1800"/>
        </a:p>
      </dgm:t>
    </dgm:pt>
    <dgm:pt modelId="{3ADB9343-1109-4FE0-AB0A-95BFCC727A50}" type="sibTrans" cxnId="{135A3D79-54AD-43FE-A0FC-51086C898703}">
      <dgm:prSet/>
      <dgm:spPr/>
      <dgm:t>
        <a:bodyPr/>
        <a:lstStyle/>
        <a:p>
          <a:pPr algn="l"/>
          <a:endParaRPr lang="en-US" sz="1800"/>
        </a:p>
      </dgm:t>
    </dgm:pt>
    <dgm:pt modelId="{E4F06702-94BE-4547-A44C-49D5059C45F1}" type="pres">
      <dgm:prSet presAssocID="{53473DF4-6D52-4113-AA26-4ABB5029983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605DE02A-8AFC-416A-B859-B325FD46BC52}" type="pres">
      <dgm:prSet presAssocID="{6393E5B0-591D-4AF8-9F46-BF5823D7F0C6}" presName="composite" presStyleCnt="0"/>
      <dgm:spPr/>
    </dgm:pt>
    <dgm:pt modelId="{6757180D-E43A-49E7-8907-113C733B9C1A}" type="pres">
      <dgm:prSet presAssocID="{6393E5B0-591D-4AF8-9F46-BF5823D7F0C6}" presName="FirstChild" presStyleLbl="revTx" presStyleIdx="0" presStyleCnt="7">
        <dgm:presLayoutVars>
          <dgm:chMax val="0"/>
          <dgm:chPref val="0"/>
          <dgm:bulletEnabled val="1"/>
        </dgm:presLayoutVars>
      </dgm:prSet>
      <dgm:spPr/>
    </dgm:pt>
    <dgm:pt modelId="{5816740C-29FD-4AF9-9F27-BB92DB4D81C3}" type="pres">
      <dgm:prSet presAssocID="{6393E5B0-591D-4AF8-9F46-BF5823D7F0C6}" presName="Parent" presStyleLbl="alignNode1" presStyleIdx="0" presStyleCnt="7">
        <dgm:presLayoutVars>
          <dgm:chMax val="3"/>
          <dgm:chPref val="3"/>
          <dgm:bulletEnabled val="1"/>
        </dgm:presLayoutVars>
      </dgm:prSet>
      <dgm:spPr/>
    </dgm:pt>
    <dgm:pt modelId="{D092EA2F-7F0F-4BAC-A1CF-2886860B415F}" type="pres">
      <dgm:prSet presAssocID="{6393E5B0-591D-4AF8-9F46-BF5823D7F0C6}" presName="Accent" presStyleLbl="parChTrans1D1" presStyleIdx="0" presStyleCnt="7"/>
      <dgm:spPr/>
    </dgm:pt>
    <dgm:pt modelId="{BBA75695-9B1E-4888-954D-79ACAFC18FF4}" type="pres">
      <dgm:prSet presAssocID="{4971DED5-D977-47E7-9417-76BD8A346335}" presName="sibTrans" presStyleCnt="0"/>
      <dgm:spPr/>
    </dgm:pt>
    <dgm:pt modelId="{2C4DF8D8-2491-4471-A10A-8B3E1335AF39}" type="pres">
      <dgm:prSet presAssocID="{FDF2092E-29CD-413A-8481-019BF3AC49DC}" presName="composite" presStyleCnt="0"/>
      <dgm:spPr/>
    </dgm:pt>
    <dgm:pt modelId="{B11C25E8-06F8-4998-80C5-97D1A2E2210C}" type="pres">
      <dgm:prSet presAssocID="{FDF2092E-29CD-413A-8481-019BF3AC49DC}" presName="FirstChild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18AA22BE-5EEE-4EAA-A25C-86233FCA2ACE}" type="pres">
      <dgm:prSet presAssocID="{FDF2092E-29CD-413A-8481-019BF3AC49DC}" presName="Parent" presStyleLbl="alignNode1" presStyleIdx="1" presStyleCnt="7">
        <dgm:presLayoutVars>
          <dgm:chMax val="3"/>
          <dgm:chPref val="3"/>
          <dgm:bulletEnabled val="1"/>
        </dgm:presLayoutVars>
      </dgm:prSet>
      <dgm:spPr/>
    </dgm:pt>
    <dgm:pt modelId="{2A21043F-C30B-4DB8-BC0D-163FE4A41B1E}" type="pres">
      <dgm:prSet presAssocID="{FDF2092E-29CD-413A-8481-019BF3AC49DC}" presName="Accent" presStyleLbl="parChTrans1D1" presStyleIdx="1" presStyleCnt="7"/>
      <dgm:spPr/>
    </dgm:pt>
    <dgm:pt modelId="{9172D690-B12D-4322-A6CA-A648C196E560}" type="pres">
      <dgm:prSet presAssocID="{ADB8D541-8F3D-45CC-B702-DEB011E0D226}" presName="sibTrans" presStyleCnt="0"/>
      <dgm:spPr/>
    </dgm:pt>
    <dgm:pt modelId="{8511E89F-770D-445F-9DE9-65AE6895A91D}" type="pres">
      <dgm:prSet presAssocID="{9687F4B7-46B7-4E37-98A5-D778B97B6810}" presName="composite" presStyleCnt="0"/>
      <dgm:spPr/>
    </dgm:pt>
    <dgm:pt modelId="{09B7B0F8-DE92-4126-B848-522781972459}" type="pres">
      <dgm:prSet presAssocID="{9687F4B7-46B7-4E37-98A5-D778B97B6810}" presName="FirstChild" presStyleLbl="revTx" presStyleIdx="2" presStyleCnt="7">
        <dgm:presLayoutVars>
          <dgm:chMax val="0"/>
          <dgm:chPref val="0"/>
          <dgm:bulletEnabled val="1"/>
        </dgm:presLayoutVars>
      </dgm:prSet>
      <dgm:spPr/>
    </dgm:pt>
    <dgm:pt modelId="{A26866B9-1256-453C-8321-85049976DB49}" type="pres">
      <dgm:prSet presAssocID="{9687F4B7-46B7-4E37-98A5-D778B97B6810}" presName="Parent" presStyleLbl="alignNode1" presStyleIdx="2" presStyleCnt="7">
        <dgm:presLayoutVars>
          <dgm:chMax val="3"/>
          <dgm:chPref val="3"/>
          <dgm:bulletEnabled val="1"/>
        </dgm:presLayoutVars>
      </dgm:prSet>
      <dgm:spPr/>
    </dgm:pt>
    <dgm:pt modelId="{704A5981-341A-4932-B30B-7E1A7CD79B7B}" type="pres">
      <dgm:prSet presAssocID="{9687F4B7-46B7-4E37-98A5-D778B97B6810}" presName="Accent" presStyleLbl="parChTrans1D1" presStyleIdx="2" presStyleCnt="7"/>
      <dgm:spPr/>
    </dgm:pt>
    <dgm:pt modelId="{DA8EDF09-0BB6-4A85-B6CB-B373D773A637}" type="pres">
      <dgm:prSet presAssocID="{3624732B-7AFF-4781-BD71-FCFB725036FD}" presName="sibTrans" presStyleCnt="0"/>
      <dgm:spPr/>
    </dgm:pt>
    <dgm:pt modelId="{488FB41D-D85F-44B7-BCAF-0E24D3FC5840}" type="pres">
      <dgm:prSet presAssocID="{97F6E3FE-4CC2-40C5-A07A-E7D75C7E62C8}" presName="composite" presStyleCnt="0"/>
      <dgm:spPr/>
    </dgm:pt>
    <dgm:pt modelId="{7CFA9B50-1BF1-44C5-9C6D-DA0FD74A6719}" type="pres">
      <dgm:prSet presAssocID="{97F6E3FE-4CC2-40C5-A07A-E7D75C7E62C8}" presName="FirstChild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9CD56F87-367F-4315-A250-67C8F7C2ABDF}" type="pres">
      <dgm:prSet presAssocID="{97F6E3FE-4CC2-40C5-A07A-E7D75C7E62C8}" presName="Parent" presStyleLbl="alignNode1" presStyleIdx="3" presStyleCnt="7">
        <dgm:presLayoutVars>
          <dgm:chMax val="3"/>
          <dgm:chPref val="3"/>
          <dgm:bulletEnabled val="1"/>
        </dgm:presLayoutVars>
      </dgm:prSet>
      <dgm:spPr/>
    </dgm:pt>
    <dgm:pt modelId="{D384268A-8BA6-4D03-80EE-E992A4D17311}" type="pres">
      <dgm:prSet presAssocID="{97F6E3FE-4CC2-40C5-A07A-E7D75C7E62C8}" presName="Accent" presStyleLbl="parChTrans1D1" presStyleIdx="3" presStyleCnt="7"/>
      <dgm:spPr/>
    </dgm:pt>
    <dgm:pt modelId="{4B4E277A-5EB7-4DB1-978E-94CC921461E6}" type="pres">
      <dgm:prSet presAssocID="{0FC65FE3-3794-4EF1-A163-FD1CAFBC57FF}" presName="sibTrans" presStyleCnt="0"/>
      <dgm:spPr/>
    </dgm:pt>
    <dgm:pt modelId="{7E59E3F8-D049-46C2-AE78-6B05AA8EB668}" type="pres">
      <dgm:prSet presAssocID="{923339A8-DDDC-46C7-9843-85A19A84A5E4}" presName="composite" presStyleCnt="0"/>
      <dgm:spPr/>
    </dgm:pt>
    <dgm:pt modelId="{95BA4548-064E-4702-AF91-56CD1AD7A6F1}" type="pres">
      <dgm:prSet presAssocID="{923339A8-DDDC-46C7-9843-85A19A84A5E4}" presName="FirstChild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8C32485B-74A7-44DB-A393-59D9D5E7D56C}" type="pres">
      <dgm:prSet presAssocID="{923339A8-DDDC-46C7-9843-85A19A84A5E4}" presName="Parent" presStyleLbl="alignNode1" presStyleIdx="4" presStyleCnt="7">
        <dgm:presLayoutVars>
          <dgm:chMax val="3"/>
          <dgm:chPref val="3"/>
          <dgm:bulletEnabled val="1"/>
        </dgm:presLayoutVars>
      </dgm:prSet>
      <dgm:spPr/>
    </dgm:pt>
    <dgm:pt modelId="{EFC84BB4-0E52-4D88-9552-8895DBEA11B2}" type="pres">
      <dgm:prSet presAssocID="{923339A8-DDDC-46C7-9843-85A19A84A5E4}" presName="Accent" presStyleLbl="parChTrans1D1" presStyleIdx="4" presStyleCnt="7"/>
      <dgm:spPr/>
    </dgm:pt>
    <dgm:pt modelId="{7424DF18-7879-4988-8AAF-32EF27543321}" type="pres">
      <dgm:prSet presAssocID="{B4757E9A-72A0-4D2A-98B3-2E154C71CEA3}" presName="sibTrans" presStyleCnt="0"/>
      <dgm:spPr/>
    </dgm:pt>
    <dgm:pt modelId="{FFD5899A-88B8-41A9-A611-680FF545CA66}" type="pres">
      <dgm:prSet presAssocID="{F0E8D216-44B6-44BD-ADA9-F731EDC42A3C}" presName="composite" presStyleCnt="0"/>
      <dgm:spPr/>
    </dgm:pt>
    <dgm:pt modelId="{F9D6B3E2-7957-4EEF-A50F-F9802500F810}" type="pres">
      <dgm:prSet presAssocID="{F0E8D216-44B6-44BD-ADA9-F731EDC42A3C}" presName="FirstChild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2EA81AE3-5CE4-4785-AD4A-9675AD17901F}" type="pres">
      <dgm:prSet presAssocID="{F0E8D216-44B6-44BD-ADA9-F731EDC42A3C}" presName="Parent" presStyleLbl="alignNode1" presStyleIdx="5" presStyleCnt="7">
        <dgm:presLayoutVars>
          <dgm:chMax val="3"/>
          <dgm:chPref val="3"/>
          <dgm:bulletEnabled val="1"/>
        </dgm:presLayoutVars>
      </dgm:prSet>
      <dgm:spPr/>
    </dgm:pt>
    <dgm:pt modelId="{47D9018E-53C7-4C74-A05F-1640D01E992A}" type="pres">
      <dgm:prSet presAssocID="{F0E8D216-44B6-44BD-ADA9-F731EDC42A3C}" presName="Accent" presStyleLbl="parChTrans1D1" presStyleIdx="5" presStyleCnt="7"/>
      <dgm:spPr/>
    </dgm:pt>
    <dgm:pt modelId="{57F2DF8C-3D40-4622-BB32-BE8A3FC7FE67}" type="pres">
      <dgm:prSet presAssocID="{5896174A-036D-46F4-8C15-E996BAD89249}" presName="sibTrans" presStyleCnt="0"/>
      <dgm:spPr/>
    </dgm:pt>
    <dgm:pt modelId="{CC1774C9-2279-4530-AF45-7212CB744E81}" type="pres">
      <dgm:prSet presAssocID="{972D5779-1CF0-491A-AD82-1679063EA818}" presName="composite" presStyleCnt="0"/>
      <dgm:spPr/>
    </dgm:pt>
    <dgm:pt modelId="{97EF1580-5213-4FD4-955D-1330FA94A378}" type="pres">
      <dgm:prSet presAssocID="{972D5779-1CF0-491A-AD82-1679063EA818}" presName="FirstChild" presStyleLbl="revTx" presStyleIdx="6" presStyleCnt="7">
        <dgm:presLayoutVars>
          <dgm:chMax val="0"/>
          <dgm:chPref val="0"/>
          <dgm:bulletEnabled val="1"/>
        </dgm:presLayoutVars>
      </dgm:prSet>
      <dgm:spPr/>
    </dgm:pt>
    <dgm:pt modelId="{DF7B91CD-9C21-42F0-AB22-BEEBBBB6D594}" type="pres">
      <dgm:prSet presAssocID="{972D5779-1CF0-491A-AD82-1679063EA818}" presName="Parent" presStyleLbl="alignNode1" presStyleIdx="6" presStyleCnt="7">
        <dgm:presLayoutVars>
          <dgm:chMax val="3"/>
          <dgm:chPref val="3"/>
          <dgm:bulletEnabled val="1"/>
        </dgm:presLayoutVars>
      </dgm:prSet>
      <dgm:spPr/>
    </dgm:pt>
    <dgm:pt modelId="{8F02EFC1-9B27-45F9-B08A-3BE26321DDC3}" type="pres">
      <dgm:prSet presAssocID="{972D5779-1CF0-491A-AD82-1679063EA818}" presName="Accent" presStyleLbl="parChTrans1D1" presStyleIdx="6" presStyleCnt="7"/>
      <dgm:spPr/>
    </dgm:pt>
  </dgm:ptLst>
  <dgm:cxnLst>
    <dgm:cxn modelId="{B0B1F703-6CD5-4CAB-A3FA-3DECB9A80FCB}" type="presOf" srcId="{9687F4B7-46B7-4E37-98A5-D778B97B6810}" destId="{A26866B9-1256-453C-8321-85049976DB49}" srcOrd="0" destOrd="0" presId="urn:microsoft.com/office/officeart/2011/layout/TabList"/>
    <dgm:cxn modelId="{BCAE901C-90CB-461F-894C-C44BF6039D96}" srcId="{53473DF4-6D52-4113-AA26-4ABB5029983D}" destId="{F0E8D216-44B6-44BD-ADA9-F731EDC42A3C}" srcOrd="5" destOrd="0" parTransId="{E766A0E3-6839-4C4A-BAE6-C37B1C605AAE}" sibTransId="{5896174A-036D-46F4-8C15-E996BAD89249}"/>
    <dgm:cxn modelId="{DE040035-FCE1-4898-BC21-E514F6484E82}" type="presOf" srcId="{972D5779-1CF0-491A-AD82-1679063EA818}" destId="{DF7B91CD-9C21-42F0-AB22-BEEBBBB6D594}" srcOrd="0" destOrd="0" presId="urn:microsoft.com/office/officeart/2011/layout/TabList"/>
    <dgm:cxn modelId="{015BD138-DFFD-4282-AB99-5E9C7D8B75D3}" type="presOf" srcId="{6393E5B0-591D-4AF8-9F46-BF5823D7F0C6}" destId="{5816740C-29FD-4AF9-9F27-BB92DB4D81C3}" srcOrd="0" destOrd="0" presId="urn:microsoft.com/office/officeart/2011/layout/TabList"/>
    <dgm:cxn modelId="{73F31B49-D892-4675-BB37-BF21FA176DB1}" type="presOf" srcId="{C0F8B552-707C-456D-B455-1B087632351D}" destId="{6757180D-E43A-49E7-8907-113C733B9C1A}" srcOrd="0" destOrd="0" presId="urn:microsoft.com/office/officeart/2011/layout/TabList"/>
    <dgm:cxn modelId="{43164D4D-68D0-4760-9511-819F0B610634}" srcId="{FDF2092E-29CD-413A-8481-019BF3AC49DC}" destId="{54D1A4CE-A2A2-4DB3-9205-1BBF8CA07D56}" srcOrd="0" destOrd="0" parTransId="{F27C23C2-8B2F-4566-B53F-B0F52E59BAF8}" sibTransId="{EC99EDBE-AB4D-4083-BC25-5CBACD339AF9}"/>
    <dgm:cxn modelId="{5B1D1554-05B6-46C0-9706-1D1B922D38AF}" srcId="{53473DF4-6D52-4113-AA26-4ABB5029983D}" destId="{923339A8-DDDC-46C7-9843-85A19A84A5E4}" srcOrd="4" destOrd="0" parTransId="{82105A88-6A8E-4CEA-992B-F76146ECD1C9}" sibTransId="{B4757E9A-72A0-4D2A-98B3-2E154C71CEA3}"/>
    <dgm:cxn modelId="{7155815A-5598-4F49-9AFF-2689BBE3C7BE}" type="presOf" srcId="{64A446EA-4FF1-41E9-A175-B4E57BCEBC7D}" destId="{F9D6B3E2-7957-4EEF-A50F-F9802500F810}" srcOrd="0" destOrd="0" presId="urn:microsoft.com/office/officeart/2011/layout/TabList"/>
    <dgm:cxn modelId="{A85A8B60-6931-4F67-AAA3-8A3D1AE2C053}" type="presOf" srcId="{C68907CD-F931-4585-A9CF-8348BAC2CCB1}" destId="{7CFA9B50-1BF1-44C5-9C6D-DA0FD74A6719}" srcOrd="0" destOrd="0" presId="urn:microsoft.com/office/officeart/2011/layout/TabList"/>
    <dgm:cxn modelId="{238C0B61-ABEF-4DFC-9522-691E3DC7DB07}" srcId="{97F6E3FE-4CC2-40C5-A07A-E7D75C7E62C8}" destId="{C68907CD-F931-4585-A9CF-8348BAC2CCB1}" srcOrd="0" destOrd="0" parTransId="{0DB1BAE8-35BD-4A47-9AA7-31E7761B6D5A}" sibTransId="{65D067ED-16FB-4F5A-A277-0D15C07539E9}"/>
    <dgm:cxn modelId="{362C1F64-158E-4A8B-BEEB-440D38F4188D}" type="presOf" srcId="{FDF2092E-29CD-413A-8481-019BF3AC49DC}" destId="{18AA22BE-5EEE-4EAA-A25C-86233FCA2ACE}" srcOrd="0" destOrd="0" presId="urn:microsoft.com/office/officeart/2011/layout/TabList"/>
    <dgm:cxn modelId="{5EE28E6A-A9A1-4D0A-946E-E4FA8CCE1AB8}" type="presOf" srcId="{54D1A4CE-A2A2-4DB3-9205-1BBF8CA07D56}" destId="{B11C25E8-06F8-4998-80C5-97D1A2E2210C}" srcOrd="0" destOrd="0" presId="urn:microsoft.com/office/officeart/2011/layout/TabList"/>
    <dgm:cxn modelId="{6350986B-F2FD-4764-9BAA-EB69E121F5EB}" srcId="{53473DF4-6D52-4113-AA26-4ABB5029983D}" destId="{97F6E3FE-4CC2-40C5-A07A-E7D75C7E62C8}" srcOrd="3" destOrd="0" parTransId="{8B183E06-8AC3-4BEB-A86C-34453F52AA05}" sibTransId="{0FC65FE3-3794-4EF1-A163-FD1CAFBC57FF}"/>
    <dgm:cxn modelId="{4992D16C-AFD1-4864-B86A-389F80D50126}" srcId="{53473DF4-6D52-4113-AA26-4ABB5029983D}" destId="{FDF2092E-29CD-413A-8481-019BF3AC49DC}" srcOrd="1" destOrd="0" parTransId="{C5DF0301-CF4E-4DD4-BA59-B772CA4D41BC}" sibTransId="{ADB8D541-8F3D-45CC-B702-DEB011E0D226}"/>
    <dgm:cxn modelId="{39AA326E-899A-4510-AFE1-FBDC03DDEF16}" type="presOf" srcId="{2187EAA6-6F0C-40A8-8B17-A48A73DF15E0}" destId="{95BA4548-064E-4702-AF91-56CD1AD7A6F1}" srcOrd="0" destOrd="0" presId="urn:microsoft.com/office/officeart/2011/layout/TabList"/>
    <dgm:cxn modelId="{9B0F8775-F1F1-478E-BD99-322754A6BD1A}" srcId="{923339A8-DDDC-46C7-9843-85A19A84A5E4}" destId="{2187EAA6-6F0C-40A8-8B17-A48A73DF15E0}" srcOrd="0" destOrd="0" parTransId="{21E07E9D-E2CB-4C50-802E-9C428C2CCA66}" sibTransId="{E5788C3A-D233-4115-9779-B452C1901D04}"/>
    <dgm:cxn modelId="{135A3D79-54AD-43FE-A0FC-51086C898703}" srcId="{972D5779-1CF0-491A-AD82-1679063EA818}" destId="{A01DABA4-91B9-40B7-9F21-8AC71470372E}" srcOrd="0" destOrd="0" parTransId="{68FAE240-B53B-4171-A6AC-4543CF44AF84}" sibTransId="{3ADB9343-1109-4FE0-AB0A-95BFCC727A50}"/>
    <dgm:cxn modelId="{CD2A4E89-DE5F-4158-819B-AF2B93262CA6}" type="presOf" srcId="{53473DF4-6D52-4113-AA26-4ABB5029983D}" destId="{E4F06702-94BE-4547-A44C-49D5059C45F1}" srcOrd="0" destOrd="0" presId="urn:microsoft.com/office/officeart/2011/layout/TabList"/>
    <dgm:cxn modelId="{4B90F491-10C1-4246-830E-AD0A08FD19BE}" srcId="{F0E8D216-44B6-44BD-ADA9-F731EDC42A3C}" destId="{64A446EA-4FF1-41E9-A175-B4E57BCEBC7D}" srcOrd="0" destOrd="0" parTransId="{9F5D4E77-986C-4309-B547-91B2545BED57}" sibTransId="{6C1E68B0-9294-4791-9956-A39CF6258EA1}"/>
    <dgm:cxn modelId="{A8274698-5F0A-431B-BFD8-A92B11B4C551}" type="presOf" srcId="{97F6E3FE-4CC2-40C5-A07A-E7D75C7E62C8}" destId="{9CD56F87-367F-4315-A250-67C8F7C2ABDF}" srcOrd="0" destOrd="0" presId="urn:microsoft.com/office/officeart/2011/layout/TabList"/>
    <dgm:cxn modelId="{940CFF98-246A-44C5-8C51-64907AA51384}" srcId="{6393E5B0-591D-4AF8-9F46-BF5823D7F0C6}" destId="{C0F8B552-707C-456D-B455-1B087632351D}" srcOrd="0" destOrd="0" parTransId="{3B1F910F-2AAB-4135-B67F-08F29A27E19F}" sibTransId="{C88BD8C3-37CB-437F-AFCB-14F1B70AD69C}"/>
    <dgm:cxn modelId="{D919B09C-8C1A-47CD-BBA2-2A87ED44CE4E}" type="presOf" srcId="{A01DABA4-91B9-40B7-9F21-8AC71470372E}" destId="{97EF1580-5213-4FD4-955D-1330FA94A378}" srcOrd="0" destOrd="0" presId="urn:microsoft.com/office/officeart/2011/layout/TabList"/>
    <dgm:cxn modelId="{A57757AC-663D-48EE-8EE5-C483946322F1}" type="presOf" srcId="{923339A8-DDDC-46C7-9843-85A19A84A5E4}" destId="{8C32485B-74A7-44DB-A393-59D9D5E7D56C}" srcOrd="0" destOrd="0" presId="urn:microsoft.com/office/officeart/2011/layout/TabList"/>
    <dgm:cxn modelId="{45AAFCAD-E019-4077-B05E-52B14B654E75}" type="presOf" srcId="{F0E8D216-44B6-44BD-ADA9-F731EDC42A3C}" destId="{2EA81AE3-5CE4-4785-AD4A-9675AD17901F}" srcOrd="0" destOrd="0" presId="urn:microsoft.com/office/officeart/2011/layout/TabList"/>
    <dgm:cxn modelId="{0A3B60AF-71B0-458F-97FF-3809900DFC01}" srcId="{9687F4B7-46B7-4E37-98A5-D778B97B6810}" destId="{9BE56AE2-5265-482F-9237-2C6594983DBE}" srcOrd="0" destOrd="0" parTransId="{0AF97D8E-EC59-493D-9C7B-E450D75D0EC3}" sibTransId="{DD0C74E8-823E-4D15-8ACA-034C66073C76}"/>
    <dgm:cxn modelId="{7B1726C1-0C3F-415D-8946-B6AEBAA77E4A}" srcId="{53473DF4-6D52-4113-AA26-4ABB5029983D}" destId="{6393E5B0-591D-4AF8-9F46-BF5823D7F0C6}" srcOrd="0" destOrd="0" parTransId="{95A7483B-70FC-46CE-AE0A-03C03F08EC95}" sibTransId="{4971DED5-D977-47E7-9417-76BD8A346335}"/>
    <dgm:cxn modelId="{4A026EDA-3240-4A74-8668-BF58D0FD791E}" srcId="{53473DF4-6D52-4113-AA26-4ABB5029983D}" destId="{9687F4B7-46B7-4E37-98A5-D778B97B6810}" srcOrd="2" destOrd="0" parTransId="{ECBF92A5-EC99-4075-AC70-AB0EA2DBDE9B}" sibTransId="{3624732B-7AFF-4781-BD71-FCFB725036FD}"/>
    <dgm:cxn modelId="{7DDE07DE-FB81-4166-A0EF-DE0EAFCA418C}" type="presOf" srcId="{9BE56AE2-5265-482F-9237-2C6594983DBE}" destId="{09B7B0F8-DE92-4126-B848-522781972459}" srcOrd="0" destOrd="0" presId="urn:microsoft.com/office/officeart/2011/layout/TabList"/>
    <dgm:cxn modelId="{F89B75FA-D450-4AA8-AF0D-644109B6B955}" srcId="{53473DF4-6D52-4113-AA26-4ABB5029983D}" destId="{972D5779-1CF0-491A-AD82-1679063EA818}" srcOrd="6" destOrd="0" parTransId="{384F11B1-6376-48D3-8A74-758C73DB70E4}" sibTransId="{D102694F-1C1B-425C-8FD4-FAC66151A7D0}"/>
    <dgm:cxn modelId="{71D8C2E2-B8C3-412E-903D-BCEA4D45729E}" type="presParOf" srcId="{E4F06702-94BE-4547-A44C-49D5059C45F1}" destId="{605DE02A-8AFC-416A-B859-B325FD46BC52}" srcOrd="0" destOrd="0" presId="urn:microsoft.com/office/officeart/2011/layout/TabList"/>
    <dgm:cxn modelId="{5D31059A-5C87-4EC2-B856-46866A10D0E6}" type="presParOf" srcId="{605DE02A-8AFC-416A-B859-B325FD46BC52}" destId="{6757180D-E43A-49E7-8907-113C733B9C1A}" srcOrd="0" destOrd="0" presId="urn:microsoft.com/office/officeart/2011/layout/TabList"/>
    <dgm:cxn modelId="{11D44C77-FFE8-44DD-AB43-6F1390612031}" type="presParOf" srcId="{605DE02A-8AFC-416A-B859-B325FD46BC52}" destId="{5816740C-29FD-4AF9-9F27-BB92DB4D81C3}" srcOrd="1" destOrd="0" presId="urn:microsoft.com/office/officeart/2011/layout/TabList"/>
    <dgm:cxn modelId="{3CA98286-5329-4AF7-9C06-B385138B34C5}" type="presParOf" srcId="{605DE02A-8AFC-416A-B859-B325FD46BC52}" destId="{D092EA2F-7F0F-4BAC-A1CF-2886860B415F}" srcOrd="2" destOrd="0" presId="urn:microsoft.com/office/officeart/2011/layout/TabList"/>
    <dgm:cxn modelId="{30EFFC3C-6172-4701-A8B1-61069AF3B309}" type="presParOf" srcId="{E4F06702-94BE-4547-A44C-49D5059C45F1}" destId="{BBA75695-9B1E-4888-954D-79ACAFC18FF4}" srcOrd="1" destOrd="0" presId="urn:microsoft.com/office/officeart/2011/layout/TabList"/>
    <dgm:cxn modelId="{6F38099A-F370-431E-A035-8AED70CD2CF2}" type="presParOf" srcId="{E4F06702-94BE-4547-A44C-49D5059C45F1}" destId="{2C4DF8D8-2491-4471-A10A-8B3E1335AF39}" srcOrd="2" destOrd="0" presId="urn:microsoft.com/office/officeart/2011/layout/TabList"/>
    <dgm:cxn modelId="{D7465B0B-92B3-45E3-A857-39FF351DBDDE}" type="presParOf" srcId="{2C4DF8D8-2491-4471-A10A-8B3E1335AF39}" destId="{B11C25E8-06F8-4998-80C5-97D1A2E2210C}" srcOrd="0" destOrd="0" presId="urn:microsoft.com/office/officeart/2011/layout/TabList"/>
    <dgm:cxn modelId="{8C110B9D-C936-4103-8188-756E775D292F}" type="presParOf" srcId="{2C4DF8D8-2491-4471-A10A-8B3E1335AF39}" destId="{18AA22BE-5EEE-4EAA-A25C-86233FCA2ACE}" srcOrd="1" destOrd="0" presId="urn:microsoft.com/office/officeart/2011/layout/TabList"/>
    <dgm:cxn modelId="{B79C780C-CB99-41B4-9A88-F7029CE7DB5D}" type="presParOf" srcId="{2C4DF8D8-2491-4471-A10A-8B3E1335AF39}" destId="{2A21043F-C30B-4DB8-BC0D-163FE4A41B1E}" srcOrd="2" destOrd="0" presId="urn:microsoft.com/office/officeart/2011/layout/TabList"/>
    <dgm:cxn modelId="{3884F39C-D34A-409A-A772-BE42D5ADB3D6}" type="presParOf" srcId="{E4F06702-94BE-4547-A44C-49D5059C45F1}" destId="{9172D690-B12D-4322-A6CA-A648C196E560}" srcOrd="3" destOrd="0" presId="urn:microsoft.com/office/officeart/2011/layout/TabList"/>
    <dgm:cxn modelId="{6E8811A5-8F86-40F8-AF13-7DDBC36996C1}" type="presParOf" srcId="{E4F06702-94BE-4547-A44C-49D5059C45F1}" destId="{8511E89F-770D-445F-9DE9-65AE6895A91D}" srcOrd="4" destOrd="0" presId="urn:microsoft.com/office/officeart/2011/layout/TabList"/>
    <dgm:cxn modelId="{16B53668-3EA0-4136-9D6C-0F38510FBB29}" type="presParOf" srcId="{8511E89F-770D-445F-9DE9-65AE6895A91D}" destId="{09B7B0F8-DE92-4126-B848-522781972459}" srcOrd="0" destOrd="0" presId="urn:microsoft.com/office/officeart/2011/layout/TabList"/>
    <dgm:cxn modelId="{C04EAEF8-AB00-4DAD-B72A-702954F40B25}" type="presParOf" srcId="{8511E89F-770D-445F-9DE9-65AE6895A91D}" destId="{A26866B9-1256-453C-8321-85049976DB49}" srcOrd="1" destOrd="0" presId="urn:microsoft.com/office/officeart/2011/layout/TabList"/>
    <dgm:cxn modelId="{E238B154-EB01-444F-8545-5330E683C14B}" type="presParOf" srcId="{8511E89F-770D-445F-9DE9-65AE6895A91D}" destId="{704A5981-341A-4932-B30B-7E1A7CD79B7B}" srcOrd="2" destOrd="0" presId="urn:microsoft.com/office/officeart/2011/layout/TabList"/>
    <dgm:cxn modelId="{C6EFA9A1-6A42-4701-AFBB-427B1ADE11E0}" type="presParOf" srcId="{E4F06702-94BE-4547-A44C-49D5059C45F1}" destId="{DA8EDF09-0BB6-4A85-B6CB-B373D773A637}" srcOrd="5" destOrd="0" presId="urn:microsoft.com/office/officeart/2011/layout/TabList"/>
    <dgm:cxn modelId="{02E2233C-083F-4A1F-9A03-E805F728BD85}" type="presParOf" srcId="{E4F06702-94BE-4547-A44C-49D5059C45F1}" destId="{488FB41D-D85F-44B7-BCAF-0E24D3FC5840}" srcOrd="6" destOrd="0" presId="urn:microsoft.com/office/officeart/2011/layout/TabList"/>
    <dgm:cxn modelId="{4FD0BE6A-73DB-4714-BCD2-CACF75FECFFF}" type="presParOf" srcId="{488FB41D-D85F-44B7-BCAF-0E24D3FC5840}" destId="{7CFA9B50-1BF1-44C5-9C6D-DA0FD74A6719}" srcOrd="0" destOrd="0" presId="urn:microsoft.com/office/officeart/2011/layout/TabList"/>
    <dgm:cxn modelId="{5A578073-69DD-402F-84E9-242BF11FE707}" type="presParOf" srcId="{488FB41D-D85F-44B7-BCAF-0E24D3FC5840}" destId="{9CD56F87-367F-4315-A250-67C8F7C2ABDF}" srcOrd="1" destOrd="0" presId="urn:microsoft.com/office/officeart/2011/layout/TabList"/>
    <dgm:cxn modelId="{455724E6-E382-4799-AAB4-FFB7C8ED1708}" type="presParOf" srcId="{488FB41D-D85F-44B7-BCAF-0E24D3FC5840}" destId="{D384268A-8BA6-4D03-80EE-E992A4D17311}" srcOrd="2" destOrd="0" presId="urn:microsoft.com/office/officeart/2011/layout/TabList"/>
    <dgm:cxn modelId="{32DA2307-1BCA-41FA-B301-6CED2F6BCA77}" type="presParOf" srcId="{E4F06702-94BE-4547-A44C-49D5059C45F1}" destId="{4B4E277A-5EB7-4DB1-978E-94CC921461E6}" srcOrd="7" destOrd="0" presId="urn:microsoft.com/office/officeart/2011/layout/TabList"/>
    <dgm:cxn modelId="{8A5C89EF-44AE-4095-8B80-4702250F12D4}" type="presParOf" srcId="{E4F06702-94BE-4547-A44C-49D5059C45F1}" destId="{7E59E3F8-D049-46C2-AE78-6B05AA8EB668}" srcOrd="8" destOrd="0" presId="urn:microsoft.com/office/officeart/2011/layout/TabList"/>
    <dgm:cxn modelId="{FC001653-40FA-4F2B-83D0-E7FEE16FE07C}" type="presParOf" srcId="{7E59E3F8-D049-46C2-AE78-6B05AA8EB668}" destId="{95BA4548-064E-4702-AF91-56CD1AD7A6F1}" srcOrd="0" destOrd="0" presId="urn:microsoft.com/office/officeart/2011/layout/TabList"/>
    <dgm:cxn modelId="{AE860B02-7DC8-4B5B-A2DF-606DA871C37F}" type="presParOf" srcId="{7E59E3F8-D049-46C2-AE78-6B05AA8EB668}" destId="{8C32485B-74A7-44DB-A393-59D9D5E7D56C}" srcOrd="1" destOrd="0" presId="urn:microsoft.com/office/officeart/2011/layout/TabList"/>
    <dgm:cxn modelId="{EA56A6BC-BF34-40C0-95AA-E13FB6D99DC7}" type="presParOf" srcId="{7E59E3F8-D049-46C2-AE78-6B05AA8EB668}" destId="{EFC84BB4-0E52-4D88-9552-8895DBEA11B2}" srcOrd="2" destOrd="0" presId="urn:microsoft.com/office/officeart/2011/layout/TabList"/>
    <dgm:cxn modelId="{4B9DDA1C-E0CB-4E51-A0D8-E19F91AE50F7}" type="presParOf" srcId="{E4F06702-94BE-4547-A44C-49D5059C45F1}" destId="{7424DF18-7879-4988-8AAF-32EF27543321}" srcOrd="9" destOrd="0" presId="urn:microsoft.com/office/officeart/2011/layout/TabList"/>
    <dgm:cxn modelId="{CB7F2ADD-4F30-42A1-807E-13F33E76EE6A}" type="presParOf" srcId="{E4F06702-94BE-4547-A44C-49D5059C45F1}" destId="{FFD5899A-88B8-41A9-A611-680FF545CA66}" srcOrd="10" destOrd="0" presId="urn:microsoft.com/office/officeart/2011/layout/TabList"/>
    <dgm:cxn modelId="{9C491C73-3720-4111-B61F-E4853D92D8EB}" type="presParOf" srcId="{FFD5899A-88B8-41A9-A611-680FF545CA66}" destId="{F9D6B3E2-7957-4EEF-A50F-F9802500F810}" srcOrd="0" destOrd="0" presId="urn:microsoft.com/office/officeart/2011/layout/TabList"/>
    <dgm:cxn modelId="{19C403D6-47B1-4654-BEA4-2D0F1B55D09D}" type="presParOf" srcId="{FFD5899A-88B8-41A9-A611-680FF545CA66}" destId="{2EA81AE3-5CE4-4785-AD4A-9675AD17901F}" srcOrd="1" destOrd="0" presId="urn:microsoft.com/office/officeart/2011/layout/TabList"/>
    <dgm:cxn modelId="{A06078AF-E563-4FFE-ACFC-AEF1041961BD}" type="presParOf" srcId="{FFD5899A-88B8-41A9-A611-680FF545CA66}" destId="{47D9018E-53C7-4C74-A05F-1640D01E992A}" srcOrd="2" destOrd="0" presId="urn:microsoft.com/office/officeart/2011/layout/TabList"/>
    <dgm:cxn modelId="{81AF35E1-FDF2-4490-8265-DE0E8BA8978C}" type="presParOf" srcId="{E4F06702-94BE-4547-A44C-49D5059C45F1}" destId="{57F2DF8C-3D40-4622-BB32-BE8A3FC7FE67}" srcOrd="11" destOrd="0" presId="urn:microsoft.com/office/officeart/2011/layout/TabList"/>
    <dgm:cxn modelId="{D671FB38-E826-4ECB-976E-CCDC0A8362E3}" type="presParOf" srcId="{E4F06702-94BE-4547-A44C-49D5059C45F1}" destId="{CC1774C9-2279-4530-AF45-7212CB744E81}" srcOrd="12" destOrd="0" presId="urn:microsoft.com/office/officeart/2011/layout/TabList"/>
    <dgm:cxn modelId="{43E3A788-638C-46A4-8BA9-6C298F7CE011}" type="presParOf" srcId="{CC1774C9-2279-4530-AF45-7212CB744E81}" destId="{97EF1580-5213-4FD4-955D-1330FA94A378}" srcOrd="0" destOrd="0" presId="urn:microsoft.com/office/officeart/2011/layout/TabList"/>
    <dgm:cxn modelId="{03AC9C82-AA17-4B2E-8FA2-17F7E51EB45B}" type="presParOf" srcId="{CC1774C9-2279-4530-AF45-7212CB744E81}" destId="{DF7B91CD-9C21-42F0-AB22-BEEBBBB6D594}" srcOrd="1" destOrd="0" presId="urn:microsoft.com/office/officeart/2011/layout/TabList"/>
    <dgm:cxn modelId="{06F03308-A708-41B4-AE06-6B99D0B978BD}" type="presParOf" srcId="{CC1774C9-2279-4530-AF45-7212CB744E81}" destId="{8F02EFC1-9B27-45F9-B08A-3BE26321DDC3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387756-E898-FA43-AE0C-4C24614FB6F6}" type="doc">
      <dgm:prSet loTypeId="urn:microsoft.com/office/officeart/2005/8/layout/vList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2B934-9A11-8241-A755-75EC8E405770}">
      <dgm:prSet/>
      <dgm:spPr/>
      <dgm:t>
        <a:bodyPr/>
        <a:lstStyle/>
        <a:p>
          <a:pPr algn="just"/>
          <a:r>
            <a:rPr lang="en-US"/>
            <a:t>Process must be repeatable &amp; reliable</a:t>
          </a:r>
        </a:p>
      </dgm:t>
    </dgm:pt>
    <dgm:pt modelId="{BCBD15DC-3A43-854A-BC33-A940B0E7EC4C}" type="parTrans" cxnId="{88EFB8AF-33E7-7643-83E9-397550EE948A}">
      <dgm:prSet/>
      <dgm:spPr/>
      <dgm:t>
        <a:bodyPr/>
        <a:lstStyle/>
        <a:p>
          <a:pPr algn="just"/>
          <a:endParaRPr lang="en-US"/>
        </a:p>
      </dgm:t>
    </dgm:pt>
    <dgm:pt modelId="{461BBBC6-ED78-2A4B-B86B-8792856F1EA1}" type="sibTrans" cxnId="{88EFB8AF-33E7-7643-83E9-397550EE948A}">
      <dgm:prSet/>
      <dgm:spPr/>
      <dgm:t>
        <a:bodyPr/>
        <a:lstStyle/>
        <a:p>
          <a:pPr algn="just"/>
          <a:endParaRPr lang="en-US"/>
        </a:p>
      </dgm:t>
    </dgm:pt>
    <dgm:pt modelId="{F1668546-A170-0045-91E3-56B6253CF099}">
      <dgm:prSet/>
      <dgm:spPr/>
      <dgm:t>
        <a:bodyPr/>
        <a:lstStyle/>
        <a:p>
          <a:pPr algn="just"/>
          <a:r>
            <a:rPr lang="en-US"/>
            <a:t>Automate everything!!</a:t>
          </a:r>
        </a:p>
      </dgm:t>
    </dgm:pt>
    <dgm:pt modelId="{07DEFF73-6580-754E-8A7B-60DC45505DF1}" type="parTrans" cxnId="{35DABF6A-0149-AB48-9417-204DFF333810}">
      <dgm:prSet/>
      <dgm:spPr/>
      <dgm:t>
        <a:bodyPr/>
        <a:lstStyle/>
        <a:p>
          <a:pPr algn="just"/>
          <a:endParaRPr lang="en-US"/>
        </a:p>
      </dgm:t>
    </dgm:pt>
    <dgm:pt modelId="{E55C67B9-93E0-BD40-B5B7-936CF355AFA9}" type="sibTrans" cxnId="{35DABF6A-0149-AB48-9417-204DFF333810}">
      <dgm:prSet/>
      <dgm:spPr/>
      <dgm:t>
        <a:bodyPr/>
        <a:lstStyle/>
        <a:p>
          <a:pPr algn="just"/>
          <a:endParaRPr lang="en-US"/>
        </a:p>
      </dgm:t>
    </dgm:pt>
    <dgm:pt modelId="{ED0C4C4D-51FF-6C4A-94E2-35016157EBB2}">
      <dgm:prSet/>
      <dgm:spPr/>
      <dgm:t>
        <a:bodyPr/>
        <a:lstStyle/>
        <a:p>
          <a:pPr algn="just"/>
          <a:r>
            <a:rPr lang="en-US"/>
            <a:t>If something is painful, do it more often</a:t>
          </a:r>
        </a:p>
      </dgm:t>
    </dgm:pt>
    <dgm:pt modelId="{5026231E-3695-734D-A160-7AE0A34791A3}" type="parTrans" cxnId="{49BA7B18-CC4C-074A-8560-B5E126EF863E}">
      <dgm:prSet/>
      <dgm:spPr/>
      <dgm:t>
        <a:bodyPr/>
        <a:lstStyle/>
        <a:p>
          <a:pPr algn="just"/>
          <a:endParaRPr lang="en-US"/>
        </a:p>
      </dgm:t>
    </dgm:pt>
    <dgm:pt modelId="{C637639C-33E0-7E43-B8FF-D4B403D44935}" type="sibTrans" cxnId="{49BA7B18-CC4C-074A-8560-B5E126EF863E}">
      <dgm:prSet/>
      <dgm:spPr/>
      <dgm:t>
        <a:bodyPr/>
        <a:lstStyle/>
        <a:p>
          <a:pPr algn="just"/>
          <a:endParaRPr lang="en-US"/>
        </a:p>
      </dgm:t>
    </dgm:pt>
    <dgm:pt modelId="{586FAC59-77E7-D34D-A080-6C97FACC71AD}">
      <dgm:prSet/>
      <dgm:spPr/>
      <dgm:t>
        <a:bodyPr/>
        <a:lstStyle/>
        <a:p>
          <a:pPr algn="just"/>
          <a:r>
            <a:rPr lang="en-US"/>
            <a:t>Keep everything in source control</a:t>
          </a:r>
        </a:p>
      </dgm:t>
    </dgm:pt>
    <dgm:pt modelId="{2569833F-B232-BE4E-A7BC-AA97BD27E62E}" type="parTrans" cxnId="{DA45B8A1-0CE5-EF48-A081-C3E039E37F02}">
      <dgm:prSet/>
      <dgm:spPr/>
      <dgm:t>
        <a:bodyPr/>
        <a:lstStyle/>
        <a:p>
          <a:pPr algn="just"/>
          <a:endParaRPr lang="en-US"/>
        </a:p>
      </dgm:t>
    </dgm:pt>
    <dgm:pt modelId="{71D0D2A1-345A-684A-A385-A6B11D2DA461}" type="sibTrans" cxnId="{DA45B8A1-0CE5-EF48-A081-C3E039E37F02}">
      <dgm:prSet/>
      <dgm:spPr/>
      <dgm:t>
        <a:bodyPr/>
        <a:lstStyle/>
        <a:p>
          <a:pPr algn="just"/>
          <a:endParaRPr lang="en-US"/>
        </a:p>
      </dgm:t>
    </dgm:pt>
    <dgm:pt modelId="{56C3484B-D493-424B-8D17-83DEAAD1DCD8}">
      <dgm:prSet/>
      <dgm:spPr/>
      <dgm:t>
        <a:bodyPr/>
        <a:lstStyle/>
        <a:p>
          <a:pPr algn="just"/>
          <a:r>
            <a:rPr lang="en-US"/>
            <a:t>Done = Released!</a:t>
          </a:r>
        </a:p>
      </dgm:t>
    </dgm:pt>
    <dgm:pt modelId="{A0C16AE4-19C2-5C4E-B5A1-13074EC11AED}" type="parTrans" cxnId="{44A8D640-DEAB-374F-8D09-C90C14D1B62C}">
      <dgm:prSet/>
      <dgm:spPr/>
      <dgm:t>
        <a:bodyPr/>
        <a:lstStyle/>
        <a:p>
          <a:pPr algn="just"/>
          <a:endParaRPr lang="en-US"/>
        </a:p>
      </dgm:t>
    </dgm:pt>
    <dgm:pt modelId="{1BF978BB-FA10-C94F-9C04-EDCF96AD9494}" type="sibTrans" cxnId="{44A8D640-DEAB-374F-8D09-C90C14D1B62C}">
      <dgm:prSet/>
      <dgm:spPr/>
      <dgm:t>
        <a:bodyPr/>
        <a:lstStyle/>
        <a:p>
          <a:pPr algn="just"/>
          <a:endParaRPr lang="en-US"/>
        </a:p>
      </dgm:t>
    </dgm:pt>
    <dgm:pt modelId="{79098191-8F39-A041-8190-B9BA4463FCA5}">
      <dgm:prSet/>
      <dgm:spPr/>
      <dgm:t>
        <a:bodyPr/>
        <a:lstStyle/>
        <a:p>
          <a:pPr algn="just"/>
          <a:r>
            <a:rPr lang="en-US"/>
            <a:t>Build quality in (make metrics visible)</a:t>
          </a:r>
        </a:p>
      </dgm:t>
    </dgm:pt>
    <dgm:pt modelId="{20539FF7-879F-8C4B-817E-FF5831643D42}" type="parTrans" cxnId="{2BC33F40-AA1E-594F-930D-CD578C891318}">
      <dgm:prSet/>
      <dgm:spPr/>
      <dgm:t>
        <a:bodyPr/>
        <a:lstStyle/>
        <a:p>
          <a:pPr algn="just"/>
          <a:endParaRPr lang="en-US"/>
        </a:p>
      </dgm:t>
    </dgm:pt>
    <dgm:pt modelId="{5ED99B75-01EE-5B49-A09B-740C8F504DAD}" type="sibTrans" cxnId="{2BC33F40-AA1E-594F-930D-CD578C891318}">
      <dgm:prSet/>
      <dgm:spPr/>
      <dgm:t>
        <a:bodyPr/>
        <a:lstStyle/>
        <a:p>
          <a:pPr algn="just"/>
          <a:endParaRPr lang="en-US"/>
        </a:p>
      </dgm:t>
    </dgm:pt>
    <dgm:pt modelId="{8A9ABEC0-4C6C-684F-A99E-06A266F049A8}">
      <dgm:prSet/>
      <dgm:spPr/>
      <dgm:t>
        <a:bodyPr/>
        <a:lstStyle/>
        <a:p>
          <a:pPr algn="just"/>
          <a:r>
            <a:rPr lang="en-US"/>
            <a:t>Everyone is responsible for the release</a:t>
          </a:r>
        </a:p>
      </dgm:t>
    </dgm:pt>
    <dgm:pt modelId="{39D533B9-DD74-414E-9192-4BAA86F3B4D0}" type="parTrans" cxnId="{05A38D0D-252C-594D-93B1-1B6859861FF5}">
      <dgm:prSet/>
      <dgm:spPr/>
      <dgm:t>
        <a:bodyPr/>
        <a:lstStyle/>
        <a:p>
          <a:pPr algn="just"/>
          <a:endParaRPr lang="en-US"/>
        </a:p>
      </dgm:t>
    </dgm:pt>
    <dgm:pt modelId="{0A3A8007-96A6-7244-83A7-479ADB1EAD4F}" type="sibTrans" cxnId="{05A38D0D-252C-594D-93B1-1B6859861FF5}">
      <dgm:prSet/>
      <dgm:spPr/>
      <dgm:t>
        <a:bodyPr/>
        <a:lstStyle/>
        <a:p>
          <a:pPr algn="just"/>
          <a:endParaRPr lang="en-US"/>
        </a:p>
      </dgm:t>
    </dgm:pt>
    <dgm:pt modelId="{D4874874-54E9-E347-921B-2CEDF0A02FD0}">
      <dgm:prSet/>
      <dgm:spPr/>
      <dgm:t>
        <a:bodyPr/>
        <a:lstStyle/>
        <a:p>
          <a:pPr algn="just"/>
          <a:r>
            <a:rPr lang="en-US"/>
            <a:t>Improve continuously </a:t>
          </a:r>
        </a:p>
      </dgm:t>
    </dgm:pt>
    <dgm:pt modelId="{1C6C5A76-0FA4-044F-B4BD-083A086F0FEB}" type="parTrans" cxnId="{55B54434-7D34-344F-A71A-A76DB709FA8F}">
      <dgm:prSet/>
      <dgm:spPr/>
      <dgm:t>
        <a:bodyPr/>
        <a:lstStyle/>
        <a:p>
          <a:pPr algn="just"/>
          <a:endParaRPr lang="en-US"/>
        </a:p>
      </dgm:t>
    </dgm:pt>
    <dgm:pt modelId="{CF312AFF-44C1-CC42-9E9E-37C1C5081D14}" type="sibTrans" cxnId="{55B54434-7D34-344F-A71A-A76DB709FA8F}">
      <dgm:prSet/>
      <dgm:spPr/>
      <dgm:t>
        <a:bodyPr/>
        <a:lstStyle/>
        <a:p>
          <a:pPr algn="just"/>
          <a:endParaRPr lang="en-US"/>
        </a:p>
      </dgm:t>
    </dgm:pt>
    <dgm:pt modelId="{4CBFEA44-5D48-0347-B818-BCC8A2869BF2}" type="pres">
      <dgm:prSet presAssocID="{0A387756-E898-FA43-AE0C-4C24614FB6F6}" presName="linearFlow" presStyleCnt="0">
        <dgm:presLayoutVars>
          <dgm:dir/>
          <dgm:resizeHandles val="exact"/>
        </dgm:presLayoutVars>
      </dgm:prSet>
      <dgm:spPr/>
    </dgm:pt>
    <dgm:pt modelId="{43C75837-1BCF-B942-8674-D582A263E839}" type="pres">
      <dgm:prSet presAssocID="{D912B934-9A11-8241-A755-75EC8E405770}" presName="composite" presStyleCnt="0"/>
      <dgm:spPr/>
    </dgm:pt>
    <dgm:pt modelId="{E8C80D64-5EDE-5948-B004-8CBE952ED74D}" type="pres">
      <dgm:prSet presAssocID="{D912B934-9A11-8241-A755-75EC8E405770}" presName="imgShp" presStyleLbl="fgImgPlace1" presStyleIdx="0" presStyleCnt="8" custScaleX="95336" custScaleY="11816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2A8536DE-5793-4243-9877-C8C0158A78CA}" type="pres">
      <dgm:prSet presAssocID="{D912B934-9A11-8241-A755-75EC8E405770}" presName="txShp" presStyleLbl="node1" presStyleIdx="0" presStyleCnt="8">
        <dgm:presLayoutVars>
          <dgm:bulletEnabled val="1"/>
        </dgm:presLayoutVars>
      </dgm:prSet>
      <dgm:spPr/>
    </dgm:pt>
    <dgm:pt modelId="{42C0B745-B338-6843-B537-A1C27038EB25}" type="pres">
      <dgm:prSet presAssocID="{461BBBC6-ED78-2A4B-B86B-8792856F1EA1}" presName="spacing" presStyleCnt="0"/>
      <dgm:spPr/>
    </dgm:pt>
    <dgm:pt modelId="{9D379010-0BB2-ED47-9986-BDC56257096F}" type="pres">
      <dgm:prSet presAssocID="{F1668546-A170-0045-91E3-56B6253CF099}" presName="composite" presStyleCnt="0"/>
      <dgm:spPr/>
    </dgm:pt>
    <dgm:pt modelId="{6B823554-F93F-294C-B9AA-1A6F0AC13849}" type="pres">
      <dgm:prSet presAssocID="{F1668546-A170-0045-91E3-56B6253CF099}" presName="imgShp" presStyleLbl="fgImgPlace1" presStyleIdx="1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9CBE20B3-1FC1-9F4C-B6AD-7316AC92C84F}" type="pres">
      <dgm:prSet presAssocID="{F1668546-A170-0045-91E3-56B6253CF099}" presName="txShp" presStyleLbl="node1" presStyleIdx="1" presStyleCnt="8">
        <dgm:presLayoutVars>
          <dgm:bulletEnabled val="1"/>
        </dgm:presLayoutVars>
      </dgm:prSet>
      <dgm:spPr/>
    </dgm:pt>
    <dgm:pt modelId="{6F9708D1-573C-974B-9F7B-F0CB3F82ED45}" type="pres">
      <dgm:prSet presAssocID="{E55C67B9-93E0-BD40-B5B7-936CF355AFA9}" presName="spacing" presStyleCnt="0"/>
      <dgm:spPr/>
    </dgm:pt>
    <dgm:pt modelId="{B3191E81-F82D-C045-A9B8-77A67B06B9CA}" type="pres">
      <dgm:prSet presAssocID="{ED0C4C4D-51FF-6C4A-94E2-35016157EBB2}" presName="composite" presStyleCnt="0"/>
      <dgm:spPr/>
    </dgm:pt>
    <dgm:pt modelId="{09025524-A80E-824C-8BD3-234ACC0416E7}" type="pres">
      <dgm:prSet presAssocID="{ED0C4C4D-51FF-6C4A-94E2-35016157EBB2}" presName="imgShp" presStyleLbl="fgImgPlace1" presStyleIdx="2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A1CFBC0E-78C0-754A-A795-8B12D2331729}" type="pres">
      <dgm:prSet presAssocID="{ED0C4C4D-51FF-6C4A-94E2-35016157EBB2}" presName="txShp" presStyleLbl="node1" presStyleIdx="2" presStyleCnt="8">
        <dgm:presLayoutVars>
          <dgm:bulletEnabled val="1"/>
        </dgm:presLayoutVars>
      </dgm:prSet>
      <dgm:spPr/>
    </dgm:pt>
    <dgm:pt modelId="{8CFD04D4-3B04-AC4D-AC25-5656A4EA0C38}" type="pres">
      <dgm:prSet presAssocID="{C637639C-33E0-7E43-B8FF-D4B403D44935}" presName="spacing" presStyleCnt="0"/>
      <dgm:spPr/>
    </dgm:pt>
    <dgm:pt modelId="{82000BB7-B7A4-4C49-A780-F259C15E1093}" type="pres">
      <dgm:prSet presAssocID="{586FAC59-77E7-D34D-A080-6C97FACC71AD}" presName="composite" presStyleCnt="0"/>
      <dgm:spPr/>
    </dgm:pt>
    <dgm:pt modelId="{22D5CD72-38AD-3F40-85B3-50471AFBE179}" type="pres">
      <dgm:prSet presAssocID="{586FAC59-77E7-D34D-A080-6C97FACC71AD}" presName="imgShp" presStyleLbl="fgImgPlace1" presStyleIdx="3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2391B6EF-3DBE-194A-A575-D0F1797B849C}" type="pres">
      <dgm:prSet presAssocID="{586FAC59-77E7-D34D-A080-6C97FACC71AD}" presName="txShp" presStyleLbl="node1" presStyleIdx="3" presStyleCnt="8">
        <dgm:presLayoutVars>
          <dgm:bulletEnabled val="1"/>
        </dgm:presLayoutVars>
      </dgm:prSet>
      <dgm:spPr/>
    </dgm:pt>
    <dgm:pt modelId="{55B8571D-2838-4240-BE21-264DA23F4D27}" type="pres">
      <dgm:prSet presAssocID="{71D0D2A1-345A-684A-A385-A6B11D2DA461}" presName="spacing" presStyleCnt="0"/>
      <dgm:spPr/>
    </dgm:pt>
    <dgm:pt modelId="{A650B417-692D-824D-844E-8AA21612B3DB}" type="pres">
      <dgm:prSet presAssocID="{56C3484B-D493-424B-8D17-83DEAAD1DCD8}" presName="composite" presStyleCnt="0"/>
      <dgm:spPr/>
    </dgm:pt>
    <dgm:pt modelId="{47383898-8504-8149-9EEA-08F6EDEEEA09}" type="pres">
      <dgm:prSet presAssocID="{56C3484B-D493-424B-8D17-83DEAAD1DCD8}" presName="imgShp" presStyleLbl="fgImgPlace1" presStyleIdx="4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99233FC3-8F55-BF4C-AAF0-B77C5D4E33DF}" type="pres">
      <dgm:prSet presAssocID="{56C3484B-D493-424B-8D17-83DEAAD1DCD8}" presName="txShp" presStyleLbl="node1" presStyleIdx="4" presStyleCnt="8">
        <dgm:presLayoutVars>
          <dgm:bulletEnabled val="1"/>
        </dgm:presLayoutVars>
      </dgm:prSet>
      <dgm:spPr/>
    </dgm:pt>
    <dgm:pt modelId="{B848A502-745B-874E-BA2D-15AF3750F283}" type="pres">
      <dgm:prSet presAssocID="{1BF978BB-FA10-C94F-9C04-EDCF96AD9494}" presName="spacing" presStyleCnt="0"/>
      <dgm:spPr/>
    </dgm:pt>
    <dgm:pt modelId="{0F377466-451A-224C-A780-C0D6DF5C3F92}" type="pres">
      <dgm:prSet presAssocID="{79098191-8F39-A041-8190-B9BA4463FCA5}" presName="composite" presStyleCnt="0"/>
      <dgm:spPr/>
    </dgm:pt>
    <dgm:pt modelId="{F0265B08-159E-8E45-9403-9D50D009941E}" type="pres">
      <dgm:prSet presAssocID="{79098191-8F39-A041-8190-B9BA4463FCA5}" presName="imgShp" presStyleLbl="fgImgPlace1" presStyleIdx="5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98EF2403-5AF6-1E4A-9E0F-490E7E6161CB}" type="pres">
      <dgm:prSet presAssocID="{79098191-8F39-A041-8190-B9BA4463FCA5}" presName="txShp" presStyleLbl="node1" presStyleIdx="5" presStyleCnt="8">
        <dgm:presLayoutVars>
          <dgm:bulletEnabled val="1"/>
        </dgm:presLayoutVars>
      </dgm:prSet>
      <dgm:spPr/>
    </dgm:pt>
    <dgm:pt modelId="{2AAAE3E5-08F4-1045-A930-C10EF0271ABC}" type="pres">
      <dgm:prSet presAssocID="{5ED99B75-01EE-5B49-A09B-740C8F504DAD}" presName="spacing" presStyleCnt="0"/>
      <dgm:spPr/>
    </dgm:pt>
    <dgm:pt modelId="{2D7900BD-162C-9B41-A717-157D0AFF9F65}" type="pres">
      <dgm:prSet presAssocID="{8A9ABEC0-4C6C-684F-A99E-06A266F049A8}" presName="composite" presStyleCnt="0"/>
      <dgm:spPr/>
    </dgm:pt>
    <dgm:pt modelId="{2D21EDAF-22C7-7E44-9BC5-806F4059CBC5}" type="pres">
      <dgm:prSet presAssocID="{8A9ABEC0-4C6C-684F-A99E-06A266F049A8}" presName="imgShp" presStyleLbl="fgImgPlace1" presStyleIdx="6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C2D5326C-9371-914B-ACE7-4F2769B897D6}" type="pres">
      <dgm:prSet presAssocID="{8A9ABEC0-4C6C-684F-A99E-06A266F049A8}" presName="txShp" presStyleLbl="node1" presStyleIdx="6" presStyleCnt="8">
        <dgm:presLayoutVars>
          <dgm:bulletEnabled val="1"/>
        </dgm:presLayoutVars>
      </dgm:prSet>
      <dgm:spPr/>
    </dgm:pt>
    <dgm:pt modelId="{F828E5CF-6981-204A-B1E9-9ED268E57DD6}" type="pres">
      <dgm:prSet presAssocID="{0A3A8007-96A6-7244-83A7-479ADB1EAD4F}" presName="spacing" presStyleCnt="0"/>
      <dgm:spPr/>
    </dgm:pt>
    <dgm:pt modelId="{8EE61811-D345-FF45-9178-45A09B390DE3}" type="pres">
      <dgm:prSet presAssocID="{D4874874-54E9-E347-921B-2CEDF0A02FD0}" presName="composite" presStyleCnt="0"/>
      <dgm:spPr/>
    </dgm:pt>
    <dgm:pt modelId="{C8B8D1AE-448F-E64E-9927-058FBFA01069}" type="pres">
      <dgm:prSet presAssocID="{D4874874-54E9-E347-921B-2CEDF0A02FD0}" presName="imgShp" presStyleLbl="fgImgPlace1" presStyleIdx="7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53E5DC39-AA5D-EA4C-8659-864143730B4D}" type="pres">
      <dgm:prSet presAssocID="{D4874874-54E9-E347-921B-2CEDF0A02FD0}" presName="txShp" presStyleLbl="node1" presStyleIdx="7" presStyleCnt="8">
        <dgm:presLayoutVars>
          <dgm:bulletEnabled val="1"/>
        </dgm:presLayoutVars>
      </dgm:prSet>
      <dgm:spPr/>
    </dgm:pt>
  </dgm:ptLst>
  <dgm:cxnLst>
    <dgm:cxn modelId="{9C444E04-35FA-444C-AD04-B3F8396FA74E}" type="presOf" srcId="{ED0C4C4D-51FF-6C4A-94E2-35016157EBB2}" destId="{A1CFBC0E-78C0-754A-A795-8B12D2331729}" srcOrd="0" destOrd="0" presId="urn:microsoft.com/office/officeart/2005/8/layout/vList3"/>
    <dgm:cxn modelId="{05A38D0D-252C-594D-93B1-1B6859861FF5}" srcId="{0A387756-E898-FA43-AE0C-4C24614FB6F6}" destId="{8A9ABEC0-4C6C-684F-A99E-06A266F049A8}" srcOrd="6" destOrd="0" parTransId="{39D533B9-DD74-414E-9192-4BAA86F3B4D0}" sibTransId="{0A3A8007-96A6-7244-83A7-479ADB1EAD4F}"/>
    <dgm:cxn modelId="{49BA7B18-CC4C-074A-8560-B5E126EF863E}" srcId="{0A387756-E898-FA43-AE0C-4C24614FB6F6}" destId="{ED0C4C4D-51FF-6C4A-94E2-35016157EBB2}" srcOrd="2" destOrd="0" parTransId="{5026231E-3695-734D-A160-7AE0A34791A3}" sibTransId="{C637639C-33E0-7E43-B8FF-D4B403D44935}"/>
    <dgm:cxn modelId="{55B54434-7D34-344F-A71A-A76DB709FA8F}" srcId="{0A387756-E898-FA43-AE0C-4C24614FB6F6}" destId="{D4874874-54E9-E347-921B-2CEDF0A02FD0}" srcOrd="7" destOrd="0" parTransId="{1C6C5A76-0FA4-044F-B4BD-083A086F0FEB}" sibTransId="{CF312AFF-44C1-CC42-9E9E-37C1C5081D14}"/>
    <dgm:cxn modelId="{4C7DF435-78DD-EC4B-9686-5B355BE84A8F}" type="presOf" srcId="{586FAC59-77E7-D34D-A080-6C97FACC71AD}" destId="{2391B6EF-3DBE-194A-A575-D0F1797B849C}" srcOrd="0" destOrd="0" presId="urn:microsoft.com/office/officeart/2005/8/layout/vList3"/>
    <dgm:cxn modelId="{2BC33F40-AA1E-594F-930D-CD578C891318}" srcId="{0A387756-E898-FA43-AE0C-4C24614FB6F6}" destId="{79098191-8F39-A041-8190-B9BA4463FCA5}" srcOrd="5" destOrd="0" parTransId="{20539FF7-879F-8C4B-817E-FF5831643D42}" sibTransId="{5ED99B75-01EE-5B49-A09B-740C8F504DAD}"/>
    <dgm:cxn modelId="{44A8D640-DEAB-374F-8D09-C90C14D1B62C}" srcId="{0A387756-E898-FA43-AE0C-4C24614FB6F6}" destId="{56C3484B-D493-424B-8D17-83DEAAD1DCD8}" srcOrd="4" destOrd="0" parTransId="{A0C16AE4-19C2-5C4E-B5A1-13074EC11AED}" sibTransId="{1BF978BB-FA10-C94F-9C04-EDCF96AD9494}"/>
    <dgm:cxn modelId="{2D111943-9CC5-2646-B038-A90353B32758}" type="presOf" srcId="{8A9ABEC0-4C6C-684F-A99E-06A266F049A8}" destId="{C2D5326C-9371-914B-ACE7-4F2769B897D6}" srcOrd="0" destOrd="0" presId="urn:microsoft.com/office/officeart/2005/8/layout/vList3"/>
    <dgm:cxn modelId="{AAC4215E-5BDF-7E4D-B964-501317FC909E}" type="presOf" srcId="{D912B934-9A11-8241-A755-75EC8E405770}" destId="{2A8536DE-5793-4243-9877-C8C0158A78CA}" srcOrd="0" destOrd="0" presId="urn:microsoft.com/office/officeart/2005/8/layout/vList3"/>
    <dgm:cxn modelId="{1CC9C667-A790-D444-998E-0A5312C99990}" type="presOf" srcId="{0A387756-E898-FA43-AE0C-4C24614FB6F6}" destId="{4CBFEA44-5D48-0347-B818-BCC8A2869BF2}" srcOrd="0" destOrd="0" presId="urn:microsoft.com/office/officeart/2005/8/layout/vList3"/>
    <dgm:cxn modelId="{35DABF6A-0149-AB48-9417-204DFF333810}" srcId="{0A387756-E898-FA43-AE0C-4C24614FB6F6}" destId="{F1668546-A170-0045-91E3-56B6253CF099}" srcOrd="1" destOrd="0" parTransId="{07DEFF73-6580-754E-8A7B-60DC45505DF1}" sibTransId="{E55C67B9-93E0-BD40-B5B7-936CF355AFA9}"/>
    <dgm:cxn modelId="{8E94026B-71BE-3D42-847A-024EAAD0B524}" type="presOf" srcId="{D4874874-54E9-E347-921B-2CEDF0A02FD0}" destId="{53E5DC39-AA5D-EA4C-8659-864143730B4D}" srcOrd="0" destOrd="0" presId="urn:microsoft.com/office/officeart/2005/8/layout/vList3"/>
    <dgm:cxn modelId="{57281976-2FE5-8A4B-888E-33F003C40F67}" type="presOf" srcId="{79098191-8F39-A041-8190-B9BA4463FCA5}" destId="{98EF2403-5AF6-1E4A-9E0F-490E7E6161CB}" srcOrd="0" destOrd="0" presId="urn:microsoft.com/office/officeart/2005/8/layout/vList3"/>
    <dgm:cxn modelId="{9690939C-7438-6F46-8CF6-D0762F06068A}" type="presOf" srcId="{F1668546-A170-0045-91E3-56B6253CF099}" destId="{9CBE20B3-1FC1-9F4C-B6AD-7316AC92C84F}" srcOrd="0" destOrd="0" presId="urn:microsoft.com/office/officeart/2005/8/layout/vList3"/>
    <dgm:cxn modelId="{DA45B8A1-0CE5-EF48-A081-C3E039E37F02}" srcId="{0A387756-E898-FA43-AE0C-4C24614FB6F6}" destId="{586FAC59-77E7-D34D-A080-6C97FACC71AD}" srcOrd="3" destOrd="0" parTransId="{2569833F-B232-BE4E-A7BC-AA97BD27E62E}" sibTransId="{71D0D2A1-345A-684A-A385-A6B11D2DA461}"/>
    <dgm:cxn modelId="{88EFB8AF-33E7-7643-83E9-397550EE948A}" srcId="{0A387756-E898-FA43-AE0C-4C24614FB6F6}" destId="{D912B934-9A11-8241-A755-75EC8E405770}" srcOrd="0" destOrd="0" parTransId="{BCBD15DC-3A43-854A-BC33-A940B0E7EC4C}" sibTransId="{461BBBC6-ED78-2A4B-B86B-8792856F1EA1}"/>
    <dgm:cxn modelId="{A8B354B1-06C1-8643-9F7E-F1EE9E357629}" type="presOf" srcId="{56C3484B-D493-424B-8D17-83DEAAD1DCD8}" destId="{99233FC3-8F55-BF4C-AAF0-B77C5D4E33DF}" srcOrd="0" destOrd="0" presId="urn:microsoft.com/office/officeart/2005/8/layout/vList3"/>
    <dgm:cxn modelId="{5FD29820-DBDE-7E45-8D7A-D251F37FB3E7}" type="presParOf" srcId="{4CBFEA44-5D48-0347-B818-BCC8A2869BF2}" destId="{43C75837-1BCF-B942-8674-D582A263E839}" srcOrd="0" destOrd="0" presId="urn:microsoft.com/office/officeart/2005/8/layout/vList3"/>
    <dgm:cxn modelId="{AEE4A0F5-A1E8-5044-8DFB-871659D59E9B}" type="presParOf" srcId="{43C75837-1BCF-B942-8674-D582A263E839}" destId="{E8C80D64-5EDE-5948-B004-8CBE952ED74D}" srcOrd="0" destOrd="0" presId="urn:microsoft.com/office/officeart/2005/8/layout/vList3"/>
    <dgm:cxn modelId="{F4716651-07BA-124C-AD13-DC460573DE52}" type="presParOf" srcId="{43C75837-1BCF-B942-8674-D582A263E839}" destId="{2A8536DE-5793-4243-9877-C8C0158A78CA}" srcOrd="1" destOrd="0" presId="urn:microsoft.com/office/officeart/2005/8/layout/vList3"/>
    <dgm:cxn modelId="{E4D5AD61-5340-894B-AA83-0EA9A9C74570}" type="presParOf" srcId="{4CBFEA44-5D48-0347-B818-BCC8A2869BF2}" destId="{42C0B745-B338-6843-B537-A1C27038EB25}" srcOrd="1" destOrd="0" presId="urn:microsoft.com/office/officeart/2005/8/layout/vList3"/>
    <dgm:cxn modelId="{55E7BCC5-9741-A44E-BDA3-891F15881A1B}" type="presParOf" srcId="{4CBFEA44-5D48-0347-B818-BCC8A2869BF2}" destId="{9D379010-0BB2-ED47-9986-BDC56257096F}" srcOrd="2" destOrd="0" presId="urn:microsoft.com/office/officeart/2005/8/layout/vList3"/>
    <dgm:cxn modelId="{706BF36C-5DC4-4D4E-B167-B4D99B8B9EC9}" type="presParOf" srcId="{9D379010-0BB2-ED47-9986-BDC56257096F}" destId="{6B823554-F93F-294C-B9AA-1A6F0AC13849}" srcOrd="0" destOrd="0" presId="urn:microsoft.com/office/officeart/2005/8/layout/vList3"/>
    <dgm:cxn modelId="{0B9484C3-54E8-4643-926A-63A5AF3438C7}" type="presParOf" srcId="{9D379010-0BB2-ED47-9986-BDC56257096F}" destId="{9CBE20B3-1FC1-9F4C-B6AD-7316AC92C84F}" srcOrd="1" destOrd="0" presId="urn:microsoft.com/office/officeart/2005/8/layout/vList3"/>
    <dgm:cxn modelId="{3E5FD1F2-75FC-1D43-B2D0-C2844723B817}" type="presParOf" srcId="{4CBFEA44-5D48-0347-B818-BCC8A2869BF2}" destId="{6F9708D1-573C-974B-9F7B-F0CB3F82ED45}" srcOrd="3" destOrd="0" presId="urn:microsoft.com/office/officeart/2005/8/layout/vList3"/>
    <dgm:cxn modelId="{671A29AE-6F96-9B45-BD14-088E688EC688}" type="presParOf" srcId="{4CBFEA44-5D48-0347-B818-BCC8A2869BF2}" destId="{B3191E81-F82D-C045-A9B8-77A67B06B9CA}" srcOrd="4" destOrd="0" presId="urn:microsoft.com/office/officeart/2005/8/layout/vList3"/>
    <dgm:cxn modelId="{0FFB1012-1C21-1B44-B96A-78946BB6425A}" type="presParOf" srcId="{B3191E81-F82D-C045-A9B8-77A67B06B9CA}" destId="{09025524-A80E-824C-8BD3-234ACC0416E7}" srcOrd="0" destOrd="0" presId="urn:microsoft.com/office/officeart/2005/8/layout/vList3"/>
    <dgm:cxn modelId="{B6E71335-4129-D84A-8208-2F3EE20062A9}" type="presParOf" srcId="{B3191E81-F82D-C045-A9B8-77A67B06B9CA}" destId="{A1CFBC0E-78C0-754A-A795-8B12D2331729}" srcOrd="1" destOrd="0" presId="urn:microsoft.com/office/officeart/2005/8/layout/vList3"/>
    <dgm:cxn modelId="{4CAF440D-53FC-3C4F-B27E-836CB5EFC1D1}" type="presParOf" srcId="{4CBFEA44-5D48-0347-B818-BCC8A2869BF2}" destId="{8CFD04D4-3B04-AC4D-AC25-5656A4EA0C38}" srcOrd="5" destOrd="0" presId="urn:microsoft.com/office/officeart/2005/8/layout/vList3"/>
    <dgm:cxn modelId="{04AA31BC-6C04-DF45-9F12-D22A52953881}" type="presParOf" srcId="{4CBFEA44-5D48-0347-B818-BCC8A2869BF2}" destId="{82000BB7-B7A4-4C49-A780-F259C15E1093}" srcOrd="6" destOrd="0" presId="urn:microsoft.com/office/officeart/2005/8/layout/vList3"/>
    <dgm:cxn modelId="{933D2AEF-77A7-4948-B460-482B57C0504C}" type="presParOf" srcId="{82000BB7-B7A4-4C49-A780-F259C15E1093}" destId="{22D5CD72-38AD-3F40-85B3-50471AFBE179}" srcOrd="0" destOrd="0" presId="urn:microsoft.com/office/officeart/2005/8/layout/vList3"/>
    <dgm:cxn modelId="{C76328FF-72F7-C04D-9575-62A5CF310DE1}" type="presParOf" srcId="{82000BB7-B7A4-4C49-A780-F259C15E1093}" destId="{2391B6EF-3DBE-194A-A575-D0F1797B849C}" srcOrd="1" destOrd="0" presId="urn:microsoft.com/office/officeart/2005/8/layout/vList3"/>
    <dgm:cxn modelId="{4BA7C185-A738-FF45-A354-5F72CF4C7E50}" type="presParOf" srcId="{4CBFEA44-5D48-0347-B818-BCC8A2869BF2}" destId="{55B8571D-2838-4240-BE21-264DA23F4D27}" srcOrd="7" destOrd="0" presId="urn:microsoft.com/office/officeart/2005/8/layout/vList3"/>
    <dgm:cxn modelId="{B8EE6EB0-47D8-8F44-90FE-1699A2BDD770}" type="presParOf" srcId="{4CBFEA44-5D48-0347-B818-BCC8A2869BF2}" destId="{A650B417-692D-824D-844E-8AA21612B3DB}" srcOrd="8" destOrd="0" presId="urn:microsoft.com/office/officeart/2005/8/layout/vList3"/>
    <dgm:cxn modelId="{01E5D268-E9C9-EB44-BA03-7F8162A5BBBB}" type="presParOf" srcId="{A650B417-692D-824D-844E-8AA21612B3DB}" destId="{47383898-8504-8149-9EEA-08F6EDEEEA09}" srcOrd="0" destOrd="0" presId="urn:microsoft.com/office/officeart/2005/8/layout/vList3"/>
    <dgm:cxn modelId="{64469C9A-7CC4-8E47-9B70-1562C5EE77FD}" type="presParOf" srcId="{A650B417-692D-824D-844E-8AA21612B3DB}" destId="{99233FC3-8F55-BF4C-AAF0-B77C5D4E33DF}" srcOrd="1" destOrd="0" presId="urn:microsoft.com/office/officeart/2005/8/layout/vList3"/>
    <dgm:cxn modelId="{97E56110-00BE-1C43-9F41-73684F4F5060}" type="presParOf" srcId="{4CBFEA44-5D48-0347-B818-BCC8A2869BF2}" destId="{B848A502-745B-874E-BA2D-15AF3750F283}" srcOrd="9" destOrd="0" presId="urn:microsoft.com/office/officeart/2005/8/layout/vList3"/>
    <dgm:cxn modelId="{AE2DD891-4D96-5B4E-914F-A73E1FC2C1C4}" type="presParOf" srcId="{4CBFEA44-5D48-0347-B818-BCC8A2869BF2}" destId="{0F377466-451A-224C-A780-C0D6DF5C3F92}" srcOrd="10" destOrd="0" presId="urn:microsoft.com/office/officeart/2005/8/layout/vList3"/>
    <dgm:cxn modelId="{F2CF7E3A-1C1F-2E49-A5A9-AB343C4A3D19}" type="presParOf" srcId="{0F377466-451A-224C-A780-C0D6DF5C3F92}" destId="{F0265B08-159E-8E45-9403-9D50D009941E}" srcOrd="0" destOrd="0" presId="urn:microsoft.com/office/officeart/2005/8/layout/vList3"/>
    <dgm:cxn modelId="{B85C5B4A-BF2E-894D-9AC2-0F3C1777B20F}" type="presParOf" srcId="{0F377466-451A-224C-A780-C0D6DF5C3F92}" destId="{98EF2403-5AF6-1E4A-9E0F-490E7E6161CB}" srcOrd="1" destOrd="0" presId="urn:microsoft.com/office/officeart/2005/8/layout/vList3"/>
    <dgm:cxn modelId="{6788690A-65F6-AD4C-86BD-835B1FB75809}" type="presParOf" srcId="{4CBFEA44-5D48-0347-B818-BCC8A2869BF2}" destId="{2AAAE3E5-08F4-1045-A930-C10EF0271ABC}" srcOrd="11" destOrd="0" presId="urn:microsoft.com/office/officeart/2005/8/layout/vList3"/>
    <dgm:cxn modelId="{643F8604-2248-A247-AE64-9743EABE3F36}" type="presParOf" srcId="{4CBFEA44-5D48-0347-B818-BCC8A2869BF2}" destId="{2D7900BD-162C-9B41-A717-157D0AFF9F65}" srcOrd="12" destOrd="0" presId="urn:microsoft.com/office/officeart/2005/8/layout/vList3"/>
    <dgm:cxn modelId="{1BC25557-A43C-094E-8CFF-05192AAD62A2}" type="presParOf" srcId="{2D7900BD-162C-9B41-A717-157D0AFF9F65}" destId="{2D21EDAF-22C7-7E44-9BC5-806F4059CBC5}" srcOrd="0" destOrd="0" presId="urn:microsoft.com/office/officeart/2005/8/layout/vList3"/>
    <dgm:cxn modelId="{5A890272-296A-5245-BAC1-10FBEFDAD4A7}" type="presParOf" srcId="{2D7900BD-162C-9B41-A717-157D0AFF9F65}" destId="{C2D5326C-9371-914B-ACE7-4F2769B897D6}" srcOrd="1" destOrd="0" presId="urn:microsoft.com/office/officeart/2005/8/layout/vList3"/>
    <dgm:cxn modelId="{1C8A89C5-4A80-8449-B86B-AFA60C30D937}" type="presParOf" srcId="{4CBFEA44-5D48-0347-B818-BCC8A2869BF2}" destId="{F828E5CF-6981-204A-B1E9-9ED268E57DD6}" srcOrd="13" destOrd="0" presId="urn:microsoft.com/office/officeart/2005/8/layout/vList3"/>
    <dgm:cxn modelId="{C837A250-C671-B34E-A6C4-984A9B82B916}" type="presParOf" srcId="{4CBFEA44-5D48-0347-B818-BCC8A2869BF2}" destId="{8EE61811-D345-FF45-9178-45A09B390DE3}" srcOrd="14" destOrd="0" presId="urn:microsoft.com/office/officeart/2005/8/layout/vList3"/>
    <dgm:cxn modelId="{6D0D144B-0FB8-9046-A5FE-AAB6500E0B57}" type="presParOf" srcId="{8EE61811-D345-FF45-9178-45A09B390DE3}" destId="{C8B8D1AE-448F-E64E-9927-058FBFA01069}" srcOrd="0" destOrd="0" presId="urn:microsoft.com/office/officeart/2005/8/layout/vList3"/>
    <dgm:cxn modelId="{17601CFA-76A1-204A-AFD3-31A5FDB01A5F}" type="presParOf" srcId="{8EE61811-D345-FF45-9178-45A09B390DE3}" destId="{53E5DC39-AA5D-EA4C-8659-864143730B4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F32D51-AC3E-43AE-A6AC-3BB5DD522EB5}" type="doc">
      <dgm:prSet loTypeId="urn:microsoft.com/office/officeart/2005/8/layout/arrow2" loCatId="process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7694AA63-509C-4A42-8532-64AC2D503108}">
      <dgm:prSet phldrT="[Text]" custT="1"/>
      <dgm:spPr/>
      <dgm:t>
        <a:bodyPr/>
        <a:lstStyle/>
        <a:p>
          <a:r>
            <a:rPr lang="en-US" sz="1800"/>
            <a:t>Build binaries once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5FE6F54A-793F-4D23-AEE4-0B66EFEF7537}" type="parTrans" cxnId="{6B022E57-08DD-45E3-840B-6A1D9FA4CD05}">
      <dgm:prSet/>
      <dgm:spPr/>
      <dgm:t>
        <a:bodyPr/>
        <a:lstStyle/>
        <a:p>
          <a:endParaRPr lang="en-US"/>
        </a:p>
      </dgm:t>
    </dgm:pt>
    <dgm:pt modelId="{31D65F67-FF5D-4DBF-B8F3-42F4954C4217}" type="sibTrans" cxnId="{6B022E57-08DD-45E3-840B-6A1D9FA4CD05}">
      <dgm:prSet/>
      <dgm:spPr/>
      <dgm:t>
        <a:bodyPr/>
        <a:lstStyle/>
        <a:p>
          <a:endParaRPr lang="en-US"/>
        </a:p>
      </dgm:t>
    </dgm:pt>
    <dgm:pt modelId="{9686F1BF-536B-47D1-8382-7914918E4475}">
      <dgm:prSet phldrT="[Text]" custT="1"/>
      <dgm:spPr/>
      <dgm:t>
        <a:bodyPr/>
        <a:lstStyle/>
        <a:p>
          <a:r>
            <a:rPr lang="en-US" sz="1800"/>
            <a:t>Use the same mechanism to deploy everywhere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7974D907-A946-4B07-9B14-E984EF358131}" type="parTrans" cxnId="{278F5898-2FEC-487A-BC63-96F95738EB85}">
      <dgm:prSet/>
      <dgm:spPr/>
      <dgm:t>
        <a:bodyPr/>
        <a:lstStyle/>
        <a:p>
          <a:endParaRPr lang="en-US"/>
        </a:p>
      </dgm:t>
    </dgm:pt>
    <dgm:pt modelId="{DF9CE341-EF0D-47D3-9D51-24517F7DC7E6}" type="sibTrans" cxnId="{278F5898-2FEC-487A-BC63-96F95738EB85}">
      <dgm:prSet/>
      <dgm:spPr/>
      <dgm:t>
        <a:bodyPr/>
        <a:lstStyle/>
        <a:p>
          <a:endParaRPr lang="en-US"/>
        </a:p>
      </dgm:t>
    </dgm:pt>
    <dgm:pt modelId="{92A9350D-71E3-D94F-BCEA-2D204F4F6034}">
      <dgm:prSet phldrT="[Text]" custT="1"/>
      <dgm:spPr/>
      <dgm:t>
        <a:bodyPr/>
        <a:lstStyle/>
        <a:p>
          <a:r>
            <a:rPr lang="en-US" sz="1800"/>
            <a:t>Smoke Test / Deploy Frequently</a:t>
          </a:r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0576AF62-04AF-5F49-8F9B-96F6EC0772D1}" type="parTrans" cxnId="{82833C44-C357-B24C-BDA1-D0CA3D605225}">
      <dgm:prSet/>
      <dgm:spPr/>
      <dgm:t>
        <a:bodyPr/>
        <a:lstStyle/>
        <a:p>
          <a:endParaRPr lang="en-US"/>
        </a:p>
      </dgm:t>
    </dgm:pt>
    <dgm:pt modelId="{2CA0DB4E-9EC7-1D48-AF34-382E77EE2049}" type="sibTrans" cxnId="{82833C44-C357-B24C-BDA1-D0CA3D605225}">
      <dgm:prSet/>
      <dgm:spPr/>
      <dgm:t>
        <a:bodyPr/>
        <a:lstStyle/>
        <a:p>
          <a:endParaRPr lang="en-US"/>
        </a:p>
      </dgm:t>
    </dgm:pt>
    <dgm:pt modelId="{1AEA4A1B-5A19-404A-B68A-B50FF8638DC4}">
      <dgm:prSet phldrT="[Text]" custT="1"/>
      <dgm:spPr/>
      <dgm:t>
        <a:bodyPr/>
        <a:lstStyle/>
        <a:p>
          <a:r>
            <a:rPr lang="en-US" sz="1800"/>
            <a:t> </a:t>
          </a:r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17BFF7DA-457B-49D3-9BD9-89DE9293540C}" type="sibTrans" cxnId="{7101D6EF-33D1-458F-906B-3DCC1A311E89}">
      <dgm:prSet/>
      <dgm:spPr/>
      <dgm:t>
        <a:bodyPr/>
        <a:lstStyle/>
        <a:p>
          <a:endParaRPr lang="en-US"/>
        </a:p>
      </dgm:t>
    </dgm:pt>
    <dgm:pt modelId="{9EA725A4-0818-4DC3-8903-F98A3F8822BE}" type="parTrans" cxnId="{7101D6EF-33D1-458F-906B-3DCC1A311E89}">
      <dgm:prSet/>
      <dgm:spPr/>
      <dgm:t>
        <a:bodyPr/>
        <a:lstStyle/>
        <a:p>
          <a:endParaRPr lang="en-US"/>
        </a:p>
      </dgm:t>
    </dgm:pt>
    <dgm:pt modelId="{2964D020-594D-4B3F-A1F5-83A936D2CAC8}" type="pres">
      <dgm:prSet presAssocID="{69F32D51-AC3E-43AE-A6AC-3BB5DD522EB5}" presName="arrowDiagram" presStyleCnt="0">
        <dgm:presLayoutVars>
          <dgm:chMax val="5"/>
          <dgm:dir/>
          <dgm:resizeHandles val="exact"/>
        </dgm:presLayoutVars>
      </dgm:prSet>
      <dgm:spPr/>
    </dgm:pt>
    <dgm:pt modelId="{44FE4485-F431-4155-9E60-660F03471BE3}" type="pres">
      <dgm:prSet presAssocID="{69F32D51-AC3E-43AE-A6AC-3BB5DD522EB5}" presName="arrow" presStyleLbl="bgShp" presStyleIdx="0" presStyleCnt="1" custScaleX="140503" custLinFactNeighborX="-3747" custLinFactNeighborY="342"/>
      <dgm:spPr>
        <a:solidFill>
          <a:schemeClr val="accent5"/>
        </a:solidFill>
      </dgm:spPr>
      <dgm:extLst>
        <a:ext uri="{E40237B7-FDA0-4F09-8148-C483321AD2D9}">
          <dgm14:cNvPr xmlns:dgm14="http://schemas.microsoft.com/office/drawing/2010/diagram" id="0" name="" title="Upward arrow"/>
        </a:ext>
      </dgm:extLst>
    </dgm:pt>
    <dgm:pt modelId="{325A0AEF-0929-FB45-8770-565D95D35F27}" type="pres">
      <dgm:prSet presAssocID="{69F32D51-AC3E-43AE-A6AC-3BB5DD522EB5}" presName="arrowDiagram4" presStyleCnt="0"/>
      <dgm:spPr/>
    </dgm:pt>
    <dgm:pt modelId="{8A357BDC-D8C4-DD44-9510-C58E88699567}" type="pres">
      <dgm:prSet presAssocID="{7694AA63-509C-4A42-8532-64AC2D503108}" presName="bullet4a" presStyleLbl="node1" presStyleIdx="0" presStyleCnt="4" custLinFactX="-424259" custLinFactNeighborX="-500000" custLinFactNeighborY="52936"/>
      <dgm:spPr>
        <a:solidFill>
          <a:schemeClr val="accent1"/>
        </a:solidFill>
        <a:ln w="28575">
          <a:solidFill>
            <a:schemeClr val="bg1"/>
          </a:solidFill>
        </a:ln>
        <a:effectLst/>
      </dgm:spPr>
    </dgm:pt>
    <dgm:pt modelId="{40A3F9C7-2B1F-0043-91E3-EC8766EA6D1B}" type="pres">
      <dgm:prSet presAssocID="{7694AA63-509C-4A42-8532-64AC2D503108}" presName="textBox4a" presStyleLbl="revTx" presStyleIdx="0" presStyleCnt="4" custScaleX="279231" custScaleY="45113" custLinFactNeighborX="22056" custLinFactNeighborY="-3744">
        <dgm:presLayoutVars>
          <dgm:bulletEnabled val="1"/>
        </dgm:presLayoutVars>
      </dgm:prSet>
      <dgm:spPr/>
    </dgm:pt>
    <dgm:pt modelId="{B89524E0-DF0D-334E-85A3-75E404D1CC29}" type="pres">
      <dgm:prSet presAssocID="{9686F1BF-536B-47D1-8382-7914918E4475}" presName="bullet4b" presStyleLbl="node1" presStyleIdx="1" presStyleCnt="4" custScaleX="78109" custScaleY="78108" custLinFactX="-100000" custLinFactNeighborX="-173968" custLinFactNeighborY="-261"/>
      <dgm:spPr>
        <a:solidFill>
          <a:schemeClr val="accent1"/>
        </a:solidFill>
        <a:ln w="28575">
          <a:solidFill>
            <a:schemeClr val="bg1"/>
          </a:solidFill>
        </a:ln>
      </dgm:spPr>
    </dgm:pt>
    <dgm:pt modelId="{CFB1DECE-E978-954D-9196-11D1D1982EF7}" type="pres">
      <dgm:prSet presAssocID="{9686F1BF-536B-47D1-8382-7914918E4475}" presName="textBox4b" presStyleLbl="revTx" presStyleIdx="1" presStyleCnt="4" custScaleX="201886" custScaleY="46195" custLinFactX="-100000" custLinFactY="-26424" custLinFactNeighborX="-112167" custLinFactNeighborY="-100000">
        <dgm:presLayoutVars>
          <dgm:bulletEnabled val="1"/>
        </dgm:presLayoutVars>
      </dgm:prSet>
      <dgm:spPr/>
    </dgm:pt>
    <dgm:pt modelId="{5AC0AD2B-7167-4144-BB54-FFC3EE12F52F}" type="pres">
      <dgm:prSet presAssocID="{92A9350D-71E3-D94F-BCEA-2D204F4F6034}" presName="bullet4c" presStyleLbl="node1" presStyleIdx="2" presStyleCnt="4" custLinFactNeighborX="846" custLinFactNeighborY="12364"/>
      <dgm:spPr>
        <a:solidFill>
          <a:schemeClr val="accent1"/>
        </a:solidFill>
        <a:ln w="28575">
          <a:solidFill>
            <a:schemeClr val="bg1"/>
          </a:solidFill>
        </a:ln>
      </dgm:spPr>
    </dgm:pt>
    <dgm:pt modelId="{C8C038DE-A58F-4F4A-BA2D-D88BC72D6590}" type="pres">
      <dgm:prSet presAssocID="{92A9350D-71E3-D94F-BCEA-2D204F4F6034}" presName="textBox4c" presStyleLbl="revTx" presStyleIdx="2" presStyleCnt="4" custScaleX="307820" custScaleY="61434" custLinFactX="36573" custLinFactNeighborX="100000" custLinFactNeighborY="9627">
        <dgm:presLayoutVars>
          <dgm:bulletEnabled val="1"/>
        </dgm:presLayoutVars>
      </dgm:prSet>
      <dgm:spPr/>
    </dgm:pt>
    <dgm:pt modelId="{54B10DC5-9E20-524C-9497-92FBC67539DF}" type="pres">
      <dgm:prSet presAssocID="{1AEA4A1B-5A19-404A-B68A-B50FF8638DC4}" presName="bullet4d" presStyleLbl="node1" presStyleIdx="3" presStyleCnt="4" custLinFactX="100000" custLinFactNeighborX="116073" custLinFactNeighborY="-5175"/>
      <dgm:spPr>
        <a:solidFill>
          <a:schemeClr val="accent1"/>
        </a:solidFill>
        <a:ln w="28575">
          <a:solidFill>
            <a:schemeClr val="bg1"/>
          </a:solidFill>
        </a:ln>
      </dgm:spPr>
    </dgm:pt>
    <dgm:pt modelId="{F8D41F4C-E515-B840-9F34-5608DF632F9B}" type="pres">
      <dgm:prSet presAssocID="{1AEA4A1B-5A19-404A-B68A-B50FF8638DC4}" presName="textBox4d" presStyleLbl="revTx" presStyleIdx="3" presStyleCnt="4" custScaleX="280363" custScaleY="50525" custLinFactNeighborX="-93282" custLinFactNeighborY="-60239">
        <dgm:presLayoutVars>
          <dgm:bulletEnabled val="1"/>
        </dgm:presLayoutVars>
      </dgm:prSet>
      <dgm:spPr/>
    </dgm:pt>
  </dgm:ptLst>
  <dgm:cxnLst>
    <dgm:cxn modelId="{794FBB06-93CB-454E-8F52-4BEAC3B1D720}" type="presOf" srcId="{7694AA63-509C-4A42-8532-64AC2D503108}" destId="{40A3F9C7-2B1F-0043-91E3-EC8766EA6D1B}" srcOrd="0" destOrd="0" presId="urn:microsoft.com/office/officeart/2005/8/layout/arrow2"/>
    <dgm:cxn modelId="{82833C44-C357-B24C-BDA1-D0CA3D605225}" srcId="{69F32D51-AC3E-43AE-A6AC-3BB5DD522EB5}" destId="{92A9350D-71E3-D94F-BCEA-2D204F4F6034}" srcOrd="2" destOrd="0" parTransId="{0576AF62-04AF-5F49-8F9B-96F6EC0772D1}" sibTransId="{2CA0DB4E-9EC7-1D48-AF34-382E77EE2049}"/>
    <dgm:cxn modelId="{CFFC774A-D100-0C43-BC58-00D2A5266230}" type="presOf" srcId="{9686F1BF-536B-47D1-8382-7914918E4475}" destId="{CFB1DECE-E978-954D-9196-11D1D1982EF7}" srcOrd="0" destOrd="0" presId="urn:microsoft.com/office/officeart/2005/8/layout/arrow2"/>
    <dgm:cxn modelId="{6B022E57-08DD-45E3-840B-6A1D9FA4CD05}" srcId="{69F32D51-AC3E-43AE-A6AC-3BB5DD522EB5}" destId="{7694AA63-509C-4A42-8532-64AC2D503108}" srcOrd="0" destOrd="0" parTransId="{5FE6F54A-793F-4D23-AEE4-0B66EFEF7537}" sibTransId="{31D65F67-FF5D-4DBF-B8F3-42F4954C4217}"/>
    <dgm:cxn modelId="{278F5898-2FEC-487A-BC63-96F95738EB85}" srcId="{69F32D51-AC3E-43AE-A6AC-3BB5DD522EB5}" destId="{9686F1BF-536B-47D1-8382-7914918E4475}" srcOrd="1" destOrd="0" parTransId="{7974D907-A946-4B07-9B14-E984EF358131}" sibTransId="{DF9CE341-EF0D-47D3-9D51-24517F7DC7E6}"/>
    <dgm:cxn modelId="{125A3CAA-EDB0-8843-975F-F6929A0F80D4}" type="presOf" srcId="{92A9350D-71E3-D94F-BCEA-2D204F4F6034}" destId="{C8C038DE-A58F-4F4A-BA2D-D88BC72D6590}" srcOrd="0" destOrd="0" presId="urn:microsoft.com/office/officeart/2005/8/layout/arrow2"/>
    <dgm:cxn modelId="{1D5C56D0-9E76-46DF-9BBE-9ACB54DE2294}" type="presOf" srcId="{69F32D51-AC3E-43AE-A6AC-3BB5DD522EB5}" destId="{2964D020-594D-4B3F-A1F5-83A936D2CAC8}" srcOrd="0" destOrd="0" presId="urn:microsoft.com/office/officeart/2005/8/layout/arrow2"/>
    <dgm:cxn modelId="{C13495D6-EC73-E244-8294-5E823642DC04}" type="presOf" srcId="{1AEA4A1B-5A19-404A-B68A-B50FF8638DC4}" destId="{F8D41F4C-E515-B840-9F34-5608DF632F9B}" srcOrd="0" destOrd="0" presId="urn:microsoft.com/office/officeart/2005/8/layout/arrow2"/>
    <dgm:cxn modelId="{7101D6EF-33D1-458F-906B-3DCC1A311E89}" srcId="{69F32D51-AC3E-43AE-A6AC-3BB5DD522EB5}" destId="{1AEA4A1B-5A19-404A-B68A-B50FF8638DC4}" srcOrd="3" destOrd="0" parTransId="{9EA725A4-0818-4DC3-8903-F98A3F8822BE}" sibTransId="{17BFF7DA-457B-49D3-9BD9-89DE9293540C}"/>
    <dgm:cxn modelId="{4075A56A-83EE-42AA-847C-7EDFC66F7A75}" type="presParOf" srcId="{2964D020-594D-4B3F-A1F5-83A936D2CAC8}" destId="{44FE4485-F431-4155-9E60-660F03471BE3}" srcOrd="0" destOrd="0" presId="urn:microsoft.com/office/officeart/2005/8/layout/arrow2"/>
    <dgm:cxn modelId="{A8E6A6B6-12E3-F644-B62F-FADEA549B7E1}" type="presParOf" srcId="{2964D020-594D-4B3F-A1F5-83A936D2CAC8}" destId="{325A0AEF-0929-FB45-8770-565D95D35F27}" srcOrd="1" destOrd="0" presId="urn:microsoft.com/office/officeart/2005/8/layout/arrow2"/>
    <dgm:cxn modelId="{4486E7BB-E39C-1B4B-970B-8C070873E563}" type="presParOf" srcId="{325A0AEF-0929-FB45-8770-565D95D35F27}" destId="{8A357BDC-D8C4-DD44-9510-C58E88699567}" srcOrd="0" destOrd="0" presId="urn:microsoft.com/office/officeart/2005/8/layout/arrow2"/>
    <dgm:cxn modelId="{E6C3C89A-8045-F84A-8BA0-B68140A98375}" type="presParOf" srcId="{325A0AEF-0929-FB45-8770-565D95D35F27}" destId="{40A3F9C7-2B1F-0043-91E3-EC8766EA6D1B}" srcOrd="1" destOrd="0" presId="urn:microsoft.com/office/officeart/2005/8/layout/arrow2"/>
    <dgm:cxn modelId="{B5A5023A-1C24-154F-9CA3-5987A57E0F9F}" type="presParOf" srcId="{325A0AEF-0929-FB45-8770-565D95D35F27}" destId="{B89524E0-DF0D-334E-85A3-75E404D1CC29}" srcOrd="2" destOrd="0" presId="urn:microsoft.com/office/officeart/2005/8/layout/arrow2"/>
    <dgm:cxn modelId="{CC75B65E-E637-E146-83EA-B4C3C3CBA949}" type="presParOf" srcId="{325A0AEF-0929-FB45-8770-565D95D35F27}" destId="{CFB1DECE-E978-954D-9196-11D1D1982EF7}" srcOrd="3" destOrd="0" presId="urn:microsoft.com/office/officeart/2005/8/layout/arrow2"/>
    <dgm:cxn modelId="{2889C114-4992-2F42-BD35-FA3CDFE3764C}" type="presParOf" srcId="{325A0AEF-0929-FB45-8770-565D95D35F27}" destId="{5AC0AD2B-7167-4144-BB54-FFC3EE12F52F}" srcOrd="4" destOrd="0" presId="urn:microsoft.com/office/officeart/2005/8/layout/arrow2"/>
    <dgm:cxn modelId="{AC2D1FE2-3BB4-4048-A87F-B527A6F3B086}" type="presParOf" srcId="{325A0AEF-0929-FB45-8770-565D95D35F27}" destId="{C8C038DE-A58F-4F4A-BA2D-D88BC72D6590}" srcOrd="5" destOrd="0" presId="urn:microsoft.com/office/officeart/2005/8/layout/arrow2"/>
    <dgm:cxn modelId="{B9626304-633C-6C41-9142-D9951F03702F}" type="presParOf" srcId="{325A0AEF-0929-FB45-8770-565D95D35F27}" destId="{54B10DC5-9E20-524C-9497-92FBC67539DF}" srcOrd="6" destOrd="0" presId="urn:microsoft.com/office/officeart/2005/8/layout/arrow2"/>
    <dgm:cxn modelId="{F693E4C9-8420-B74B-8E9D-FDEA7E8E54CB}" type="presParOf" srcId="{325A0AEF-0929-FB45-8770-565D95D35F27}" destId="{F8D41F4C-E515-B840-9F34-5608DF632F9B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5B013E1-337A-454D-BB26-07B4F2F6E70F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B0BFFE-EE6A-432A-819A-B7F7F3E8E30C}">
      <dgm:prSet phldrT="[Text]"/>
      <dgm:spPr/>
      <dgm:t>
        <a:bodyPr/>
        <a:lstStyle/>
        <a:p>
          <a:r>
            <a:rPr lang="en-US"/>
            <a:t>Cloud Ready</a:t>
          </a:r>
        </a:p>
      </dgm:t>
    </dgm:pt>
    <dgm:pt modelId="{C313DB98-4DF4-4C2E-B377-DBB754F7E495}" type="parTrans" cxnId="{45D8426F-DF5C-4AA0-9C63-958C19F76684}">
      <dgm:prSet/>
      <dgm:spPr/>
      <dgm:t>
        <a:bodyPr/>
        <a:lstStyle/>
        <a:p>
          <a:endParaRPr lang="en-US"/>
        </a:p>
      </dgm:t>
    </dgm:pt>
    <dgm:pt modelId="{B1939C5B-BB78-4D06-A431-6C2DB4D6D10B}" type="sibTrans" cxnId="{45D8426F-DF5C-4AA0-9C63-958C19F76684}">
      <dgm:prSet/>
      <dgm:spPr/>
      <dgm:t>
        <a:bodyPr/>
        <a:lstStyle/>
        <a:p>
          <a:endParaRPr lang="en-US"/>
        </a:p>
      </dgm:t>
    </dgm:pt>
    <dgm:pt modelId="{89D3B32E-7BAD-46F2-8DAC-7854127D617D}">
      <dgm:prSet phldrT="[Text]"/>
      <dgm:spPr/>
      <dgm:t>
        <a:bodyPr/>
        <a:lstStyle/>
        <a:p>
          <a:r>
            <a:rPr lang="en-US"/>
            <a:t>Cloud Friendly</a:t>
          </a:r>
        </a:p>
      </dgm:t>
    </dgm:pt>
    <dgm:pt modelId="{D27CDD69-DEAE-4CB5-97D1-10A9B830C533}" type="parTrans" cxnId="{61B09079-1560-4331-B54D-5017D3909DAC}">
      <dgm:prSet/>
      <dgm:spPr/>
      <dgm:t>
        <a:bodyPr/>
        <a:lstStyle/>
        <a:p>
          <a:endParaRPr lang="en-US"/>
        </a:p>
      </dgm:t>
    </dgm:pt>
    <dgm:pt modelId="{FFAE941D-2FAC-4506-B3BB-3B630B08A80F}" type="sibTrans" cxnId="{61B09079-1560-4331-B54D-5017D3909DAC}">
      <dgm:prSet/>
      <dgm:spPr/>
      <dgm:t>
        <a:bodyPr/>
        <a:lstStyle/>
        <a:p>
          <a:endParaRPr lang="en-US"/>
        </a:p>
      </dgm:t>
    </dgm:pt>
    <dgm:pt modelId="{80F26164-92D5-4255-8C4D-632329951A3F}">
      <dgm:prSet phldrT="[Text]"/>
      <dgm:spPr/>
      <dgm:t>
        <a:bodyPr/>
        <a:lstStyle/>
        <a:p>
          <a:r>
            <a:rPr lang="en-US"/>
            <a:t>Cloud Resilient</a:t>
          </a:r>
        </a:p>
      </dgm:t>
    </dgm:pt>
    <dgm:pt modelId="{0284823F-821F-4FD8-A0FC-8A3E22965A2C}" type="parTrans" cxnId="{8BF967F3-ED51-4093-9336-665C37ADB81D}">
      <dgm:prSet/>
      <dgm:spPr/>
      <dgm:t>
        <a:bodyPr/>
        <a:lstStyle/>
        <a:p>
          <a:endParaRPr lang="en-US"/>
        </a:p>
      </dgm:t>
    </dgm:pt>
    <dgm:pt modelId="{E4211E5E-F457-40A6-96DB-5BEA38F83236}" type="sibTrans" cxnId="{8BF967F3-ED51-4093-9336-665C37ADB81D}">
      <dgm:prSet/>
      <dgm:spPr/>
      <dgm:t>
        <a:bodyPr/>
        <a:lstStyle/>
        <a:p>
          <a:endParaRPr lang="en-US"/>
        </a:p>
      </dgm:t>
    </dgm:pt>
    <dgm:pt modelId="{2082199C-24E0-4EE2-9BEF-AF45BA1FB038}">
      <dgm:prSet phldrT="[Text]"/>
      <dgm:spPr/>
      <dgm:t>
        <a:bodyPr/>
        <a:lstStyle/>
        <a:p>
          <a:r>
            <a:rPr lang="en-US"/>
            <a:t>Cloud Native</a:t>
          </a:r>
        </a:p>
      </dgm:t>
    </dgm:pt>
    <dgm:pt modelId="{330B53F0-A009-4439-91AA-00EBC1728C97}" type="parTrans" cxnId="{F7575C65-319B-4582-97F4-BC6BC0FC349F}">
      <dgm:prSet/>
      <dgm:spPr/>
      <dgm:t>
        <a:bodyPr/>
        <a:lstStyle/>
        <a:p>
          <a:endParaRPr lang="en-US"/>
        </a:p>
      </dgm:t>
    </dgm:pt>
    <dgm:pt modelId="{04F1B149-6EEB-4FEC-9EB4-21323A9606CE}" type="sibTrans" cxnId="{F7575C65-319B-4582-97F4-BC6BC0FC349F}">
      <dgm:prSet/>
      <dgm:spPr/>
      <dgm:t>
        <a:bodyPr/>
        <a:lstStyle/>
        <a:p>
          <a:endParaRPr lang="en-US"/>
        </a:p>
      </dgm:t>
    </dgm:pt>
    <dgm:pt modelId="{23B2F897-7DD9-4B9A-A5BD-1C2CDB556E13}">
      <dgm:prSet phldrT="[Text]"/>
      <dgm:spPr/>
      <dgm:t>
        <a:bodyPr/>
        <a:lstStyle/>
        <a:p>
          <a:r>
            <a:rPr lang="en-US"/>
            <a:t>No File System Dependency</a:t>
          </a:r>
        </a:p>
      </dgm:t>
    </dgm:pt>
    <dgm:pt modelId="{038E4B94-2F72-4AA0-9106-93E6E9FF1F96}" type="parTrans" cxnId="{F29308AD-DC41-4C25-8A0D-6781DD57875C}">
      <dgm:prSet/>
      <dgm:spPr/>
      <dgm:t>
        <a:bodyPr/>
        <a:lstStyle/>
        <a:p>
          <a:endParaRPr lang="en-US"/>
        </a:p>
      </dgm:t>
    </dgm:pt>
    <dgm:pt modelId="{F06A2AC5-A288-43CA-ABF4-927F85010125}" type="sibTrans" cxnId="{F29308AD-DC41-4C25-8A0D-6781DD57875C}">
      <dgm:prSet/>
      <dgm:spPr/>
      <dgm:t>
        <a:bodyPr/>
        <a:lstStyle/>
        <a:p>
          <a:endParaRPr lang="en-US"/>
        </a:p>
      </dgm:t>
    </dgm:pt>
    <dgm:pt modelId="{B31112B9-B821-44A8-9472-E15439269F7C}">
      <dgm:prSet phldrT="[Text]"/>
      <dgm:spPr/>
      <dgm:t>
        <a:bodyPr/>
        <a:lstStyle/>
        <a:p>
          <a:r>
            <a:rPr lang="en-US"/>
            <a:t>Self contained application</a:t>
          </a:r>
        </a:p>
      </dgm:t>
    </dgm:pt>
    <dgm:pt modelId="{EB21DD4F-42DD-4657-8232-603558C8D542}" type="parTrans" cxnId="{6C1C4BA8-36F5-4488-A9E2-840B199FEAEE}">
      <dgm:prSet/>
      <dgm:spPr/>
      <dgm:t>
        <a:bodyPr/>
        <a:lstStyle/>
        <a:p>
          <a:endParaRPr lang="en-US"/>
        </a:p>
      </dgm:t>
    </dgm:pt>
    <dgm:pt modelId="{9F81354B-1A06-48DB-9B0C-72E8E55A1E3A}" type="sibTrans" cxnId="{6C1C4BA8-36F5-4488-A9E2-840B199FEAEE}">
      <dgm:prSet/>
      <dgm:spPr/>
      <dgm:t>
        <a:bodyPr/>
        <a:lstStyle/>
        <a:p>
          <a:endParaRPr lang="en-US"/>
        </a:p>
      </dgm:t>
    </dgm:pt>
    <dgm:pt modelId="{F8659306-EBFF-45AA-B19E-3F7AE8309241}">
      <dgm:prSet phldrT="[Text]"/>
      <dgm:spPr/>
      <dgm:t>
        <a:bodyPr/>
        <a:lstStyle/>
        <a:p>
          <a:r>
            <a:rPr lang="en-US"/>
            <a:t>Platform managed ports/address</a:t>
          </a:r>
        </a:p>
      </dgm:t>
    </dgm:pt>
    <dgm:pt modelId="{8DC4D648-EBE4-4ADE-BEDE-B194E62979E3}" type="parTrans" cxnId="{C845670D-6158-4398-98B2-BBC260C7FE70}">
      <dgm:prSet/>
      <dgm:spPr/>
      <dgm:t>
        <a:bodyPr/>
        <a:lstStyle/>
        <a:p>
          <a:endParaRPr lang="en-US"/>
        </a:p>
      </dgm:t>
    </dgm:pt>
    <dgm:pt modelId="{650D49FC-522E-4D44-A98C-FE6E88477B2B}" type="sibTrans" cxnId="{C845670D-6158-4398-98B2-BBC260C7FE70}">
      <dgm:prSet/>
      <dgm:spPr/>
      <dgm:t>
        <a:bodyPr/>
        <a:lstStyle/>
        <a:p>
          <a:endParaRPr lang="en-US"/>
        </a:p>
      </dgm:t>
    </dgm:pt>
    <dgm:pt modelId="{77DBD69B-E116-4CCB-A7C0-CDD8592A9E7E}">
      <dgm:prSet phldrT="[Text]"/>
      <dgm:spPr/>
      <dgm:t>
        <a:bodyPr/>
        <a:lstStyle/>
        <a:p>
          <a:r>
            <a:rPr lang="en-US"/>
            <a:t>Consume off-platform services</a:t>
          </a:r>
        </a:p>
      </dgm:t>
    </dgm:pt>
    <dgm:pt modelId="{29D3E825-DD31-4F33-A762-DBC95AAC793F}" type="parTrans" cxnId="{39A50873-41F6-4CC5-9BF2-DC7BE0A57D40}">
      <dgm:prSet/>
      <dgm:spPr/>
      <dgm:t>
        <a:bodyPr/>
        <a:lstStyle/>
        <a:p>
          <a:endParaRPr lang="en-US"/>
        </a:p>
      </dgm:t>
    </dgm:pt>
    <dgm:pt modelId="{222361E0-04B4-49DD-97B8-386927751C23}" type="sibTrans" cxnId="{39A50873-41F6-4CC5-9BF2-DC7BE0A57D40}">
      <dgm:prSet/>
      <dgm:spPr/>
      <dgm:t>
        <a:bodyPr/>
        <a:lstStyle/>
        <a:p>
          <a:endParaRPr lang="en-US"/>
        </a:p>
      </dgm:t>
    </dgm:pt>
    <dgm:pt modelId="{4667FA69-E232-4E15-9FAD-F4DC67A05BCF}">
      <dgm:prSet phldrT="[Text]"/>
      <dgm:spPr/>
      <dgm:t>
        <a:bodyPr/>
        <a:lstStyle/>
        <a:p>
          <a:r>
            <a:rPr lang="en-US"/>
            <a:t>Twelve factor app</a:t>
          </a:r>
        </a:p>
      </dgm:t>
    </dgm:pt>
    <dgm:pt modelId="{0DCB2579-901D-4123-B58A-E5DA4BAA28B4}" type="parTrans" cxnId="{AAE1A9B9-1B71-4379-BA15-D704B55B86F2}">
      <dgm:prSet/>
      <dgm:spPr/>
      <dgm:t>
        <a:bodyPr/>
        <a:lstStyle/>
        <a:p>
          <a:endParaRPr lang="en-US"/>
        </a:p>
      </dgm:t>
    </dgm:pt>
    <dgm:pt modelId="{AA044A19-9B66-41BB-8FE0-E3D0CF47381B}" type="sibTrans" cxnId="{AAE1A9B9-1B71-4379-BA15-D704B55B86F2}">
      <dgm:prSet/>
      <dgm:spPr/>
      <dgm:t>
        <a:bodyPr/>
        <a:lstStyle/>
        <a:p>
          <a:endParaRPr lang="en-US"/>
        </a:p>
      </dgm:t>
    </dgm:pt>
    <dgm:pt modelId="{974D80F9-48F1-4C8B-992A-33172B92944C}">
      <dgm:prSet phldrT="[Text]"/>
      <dgm:spPr/>
      <dgm:t>
        <a:bodyPr/>
        <a:lstStyle/>
        <a:p>
          <a:r>
            <a:rPr lang="en-US"/>
            <a:t>Horizontal scalable</a:t>
          </a:r>
        </a:p>
      </dgm:t>
    </dgm:pt>
    <dgm:pt modelId="{BCE71779-99B0-4C7B-8475-1C3A97B08E2B}" type="parTrans" cxnId="{20B5D656-0FCF-4178-816F-BAB166EE7793}">
      <dgm:prSet/>
      <dgm:spPr/>
      <dgm:t>
        <a:bodyPr/>
        <a:lstStyle/>
        <a:p>
          <a:endParaRPr lang="en-US"/>
        </a:p>
      </dgm:t>
    </dgm:pt>
    <dgm:pt modelId="{5F8322D4-AC41-46E3-A6FC-B1561005D609}" type="sibTrans" cxnId="{20B5D656-0FCF-4178-816F-BAB166EE7793}">
      <dgm:prSet/>
      <dgm:spPr/>
      <dgm:t>
        <a:bodyPr/>
        <a:lstStyle/>
        <a:p>
          <a:endParaRPr lang="en-US"/>
        </a:p>
      </dgm:t>
    </dgm:pt>
    <dgm:pt modelId="{DE334CE8-8E9B-4571-89FD-54EFA5269D37}">
      <dgm:prSet phldrT="[Text]"/>
      <dgm:spPr/>
      <dgm:t>
        <a:bodyPr/>
        <a:lstStyle/>
        <a:p>
          <a:r>
            <a:rPr lang="en-US"/>
            <a:t>Leverage Platform for HA</a:t>
          </a:r>
        </a:p>
      </dgm:t>
    </dgm:pt>
    <dgm:pt modelId="{F13C7639-BE4C-42B0-9ADC-25845DCEEC4F}" type="parTrans" cxnId="{26B7B976-4960-49D9-9BE5-FC0278935210}">
      <dgm:prSet/>
      <dgm:spPr/>
      <dgm:t>
        <a:bodyPr/>
        <a:lstStyle/>
        <a:p>
          <a:endParaRPr lang="en-US"/>
        </a:p>
      </dgm:t>
    </dgm:pt>
    <dgm:pt modelId="{988A1B9E-7735-411A-B0DE-3BD50DFC6A98}" type="sibTrans" cxnId="{26B7B976-4960-49D9-9BE5-FC0278935210}">
      <dgm:prSet/>
      <dgm:spPr/>
      <dgm:t>
        <a:bodyPr/>
        <a:lstStyle/>
        <a:p>
          <a:endParaRPr lang="en-US"/>
        </a:p>
      </dgm:t>
    </dgm:pt>
    <dgm:pt modelId="{AE41561D-1343-492A-B1F7-4C5B63DC2F1D}">
      <dgm:prSet phldrT="[Text]"/>
      <dgm:spPr/>
      <dgm:t>
        <a:bodyPr/>
        <a:lstStyle/>
        <a:p>
          <a:r>
            <a:rPr lang="en-US"/>
            <a:t>Designed for failure</a:t>
          </a:r>
        </a:p>
      </dgm:t>
    </dgm:pt>
    <dgm:pt modelId="{36128566-32F7-4168-A881-1E84EB0DA42F}" type="parTrans" cxnId="{1415DCFC-646F-4F91-A076-C662B9EDD6CC}">
      <dgm:prSet/>
      <dgm:spPr/>
      <dgm:t>
        <a:bodyPr/>
        <a:lstStyle/>
        <a:p>
          <a:endParaRPr lang="en-US"/>
        </a:p>
      </dgm:t>
    </dgm:pt>
    <dgm:pt modelId="{1C2AB0E9-6B0D-4DA4-856E-2D08C079D6FF}" type="sibTrans" cxnId="{1415DCFC-646F-4F91-A076-C662B9EDD6CC}">
      <dgm:prSet/>
      <dgm:spPr/>
      <dgm:t>
        <a:bodyPr/>
        <a:lstStyle/>
        <a:p>
          <a:endParaRPr lang="en-US"/>
        </a:p>
      </dgm:t>
    </dgm:pt>
    <dgm:pt modelId="{92ED8A81-6700-4B2F-BB0A-297AC9B6555E}">
      <dgm:prSet/>
      <dgm:spPr/>
      <dgm:t>
        <a:bodyPr/>
        <a:lstStyle/>
        <a:p>
          <a:r>
            <a:rPr lang="en-US"/>
            <a:t>Apps unaffected by dependencies</a:t>
          </a:r>
        </a:p>
      </dgm:t>
    </dgm:pt>
    <dgm:pt modelId="{3218D08B-D5C7-4067-9F06-8239FF395FB2}" type="parTrans" cxnId="{E9A1F60E-3091-46DC-B3D2-268B4B4317D5}">
      <dgm:prSet/>
      <dgm:spPr/>
      <dgm:t>
        <a:bodyPr/>
        <a:lstStyle/>
        <a:p>
          <a:endParaRPr lang="en-US"/>
        </a:p>
      </dgm:t>
    </dgm:pt>
    <dgm:pt modelId="{2E318B25-6397-4B64-87DD-5F0DB0206BB1}" type="sibTrans" cxnId="{E9A1F60E-3091-46DC-B3D2-268B4B4317D5}">
      <dgm:prSet/>
      <dgm:spPr/>
      <dgm:t>
        <a:bodyPr/>
        <a:lstStyle/>
        <a:p>
          <a:endParaRPr lang="en-US"/>
        </a:p>
      </dgm:t>
    </dgm:pt>
    <dgm:pt modelId="{73424B39-C968-4C32-8B26-0104CD4DCE8B}">
      <dgm:prSet/>
      <dgm:spPr/>
      <dgm:t>
        <a:bodyPr/>
        <a:lstStyle/>
        <a:p>
          <a:r>
            <a:rPr lang="en-US"/>
            <a:t>Proactive failure testing</a:t>
          </a:r>
        </a:p>
      </dgm:t>
    </dgm:pt>
    <dgm:pt modelId="{D065CEEB-99C3-4187-B801-A90D5912338D}" type="parTrans" cxnId="{98659C39-6F19-4F20-9879-9AB17151E955}">
      <dgm:prSet/>
      <dgm:spPr/>
      <dgm:t>
        <a:bodyPr/>
        <a:lstStyle/>
        <a:p>
          <a:endParaRPr lang="en-US"/>
        </a:p>
      </dgm:t>
    </dgm:pt>
    <dgm:pt modelId="{FA7E28E6-881A-4256-A96B-E21D8EFB54F3}" type="sibTrans" cxnId="{98659C39-6F19-4F20-9879-9AB17151E955}">
      <dgm:prSet/>
      <dgm:spPr/>
      <dgm:t>
        <a:bodyPr/>
        <a:lstStyle/>
        <a:p>
          <a:endParaRPr lang="en-US"/>
        </a:p>
      </dgm:t>
    </dgm:pt>
    <dgm:pt modelId="{3D64F0D0-1AC2-46DC-90C5-AC5AF20FDFC2}">
      <dgm:prSet/>
      <dgm:spPr/>
      <dgm:t>
        <a:bodyPr/>
        <a:lstStyle/>
        <a:p>
          <a:r>
            <a:rPr lang="en-US"/>
            <a:t>Metrics and monitoring baked in</a:t>
          </a:r>
        </a:p>
      </dgm:t>
    </dgm:pt>
    <dgm:pt modelId="{770D6A20-DF2E-479F-90F8-E32D3035B3D3}" type="parTrans" cxnId="{0CCCF0D7-EAAF-4B22-AC0E-24018D303B49}">
      <dgm:prSet/>
      <dgm:spPr/>
      <dgm:t>
        <a:bodyPr/>
        <a:lstStyle/>
        <a:p>
          <a:endParaRPr lang="en-US"/>
        </a:p>
      </dgm:t>
    </dgm:pt>
    <dgm:pt modelId="{2D440C1C-9EAC-40C2-8B11-3725E8FC53BB}" type="sibTrans" cxnId="{0CCCF0D7-EAAF-4B22-AC0E-24018D303B49}">
      <dgm:prSet/>
      <dgm:spPr/>
      <dgm:t>
        <a:bodyPr/>
        <a:lstStyle/>
        <a:p>
          <a:endParaRPr lang="en-US"/>
        </a:p>
      </dgm:t>
    </dgm:pt>
    <dgm:pt modelId="{EE7BCBA6-AEF6-4A30-83DD-6C127F72E52C}">
      <dgm:prSet/>
      <dgm:spPr/>
      <dgm:t>
        <a:bodyPr/>
        <a:lstStyle/>
        <a:p>
          <a:r>
            <a:rPr lang="en-US"/>
            <a:t>Cloud agnostic runtime</a:t>
          </a:r>
        </a:p>
      </dgm:t>
    </dgm:pt>
    <dgm:pt modelId="{2ABDCE46-B577-4AC8-9569-DC3A36852858}" type="parTrans" cxnId="{C967E717-2DE2-41B2-B3B2-7274505DBFA3}">
      <dgm:prSet/>
      <dgm:spPr/>
      <dgm:t>
        <a:bodyPr/>
        <a:lstStyle/>
        <a:p>
          <a:endParaRPr lang="en-US"/>
        </a:p>
      </dgm:t>
    </dgm:pt>
    <dgm:pt modelId="{C814AD7A-BD38-403F-BCF4-DADDF42E7E67}" type="sibTrans" cxnId="{C967E717-2DE2-41B2-B3B2-7274505DBFA3}">
      <dgm:prSet/>
      <dgm:spPr/>
      <dgm:t>
        <a:bodyPr/>
        <a:lstStyle/>
        <a:p>
          <a:endParaRPr lang="en-US"/>
        </a:p>
      </dgm:t>
    </dgm:pt>
    <dgm:pt modelId="{71D1F29B-6974-42C7-975F-F15B859A6259}">
      <dgm:prSet phldrT="[Text]"/>
      <dgm:spPr/>
      <dgm:t>
        <a:bodyPr/>
        <a:lstStyle/>
        <a:p>
          <a:r>
            <a:rPr lang="en-US"/>
            <a:t>Microservices architecture</a:t>
          </a:r>
        </a:p>
      </dgm:t>
    </dgm:pt>
    <dgm:pt modelId="{C0BB48A8-5A9F-4601-8C04-5C6D55D0CE46}" type="parTrans" cxnId="{BCAF85D2-8018-4C84-A01A-3DA6E77A41F5}">
      <dgm:prSet/>
      <dgm:spPr/>
      <dgm:t>
        <a:bodyPr/>
        <a:lstStyle/>
        <a:p>
          <a:endParaRPr lang="en-US"/>
        </a:p>
      </dgm:t>
    </dgm:pt>
    <dgm:pt modelId="{88CCF196-BE5E-49DE-AF29-A41495753E2E}" type="sibTrans" cxnId="{BCAF85D2-8018-4C84-A01A-3DA6E77A41F5}">
      <dgm:prSet/>
      <dgm:spPr/>
      <dgm:t>
        <a:bodyPr/>
        <a:lstStyle/>
        <a:p>
          <a:endParaRPr lang="en-US"/>
        </a:p>
      </dgm:t>
    </dgm:pt>
    <dgm:pt modelId="{2A8A2318-505B-44E3-B27E-0502EC24034A}">
      <dgm:prSet/>
      <dgm:spPr/>
      <dgm:t>
        <a:bodyPr/>
        <a:lstStyle/>
        <a:p>
          <a:r>
            <a:rPr lang="en-US"/>
            <a:t>API-first design</a:t>
          </a:r>
        </a:p>
      </dgm:t>
    </dgm:pt>
    <dgm:pt modelId="{3B7A6009-A2B4-470A-B3AE-9FFDDCBA3AF5}" type="parTrans" cxnId="{5BF66587-313E-4EB4-BDD3-5888E1EB24CC}">
      <dgm:prSet/>
      <dgm:spPr/>
      <dgm:t>
        <a:bodyPr/>
        <a:lstStyle/>
        <a:p>
          <a:endParaRPr lang="en-US"/>
        </a:p>
      </dgm:t>
    </dgm:pt>
    <dgm:pt modelId="{D065FD00-8FD6-4C87-B780-76EBD283F674}" type="sibTrans" cxnId="{5BF66587-313E-4EB4-BDD3-5888E1EB24CC}">
      <dgm:prSet/>
      <dgm:spPr/>
      <dgm:t>
        <a:bodyPr/>
        <a:lstStyle/>
        <a:p>
          <a:endParaRPr lang="en-US"/>
        </a:p>
      </dgm:t>
    </dgm:pt>
    <dgm:pt modelId="{D8D256C1-057D-4836-92D5-E12C5F2691F2}" type="pres">
      <dgm:prSet presAssocID="{A5B013E1-337A-454D-BB26-07B4F2F6E70F}" presName="rootnode" presStyleCnt="0">
        <dgm:presLayoutVars>
          <dgm:chMax/>
          <dgm:chPref/>
          <dgm:dir/>
          <dgm:animLvl val="lvl"/>
        </dgm:presLayoutVars>
      </dgm:prSet>
      <dgm:spPr/>
    </dgm:pt>
    <dgm:pt modelId="{5A0896E2-3F1B-4162-B14D-4C4E0A8E2CE8}" type="pres">
      <dgm:prSet presAssocID="{C8B0BFFE-EE6A-432A-819A-B7F7F3E8E30C}" presName="composite" presStyleCnt="0"/>
      <dgm:spPr/>
    </dgm:pt>
    <dgm:pt modelId="{1FDA68D7-AB51-4C28-8F40-DFD86F5633E6}" type="pres">
      <dgm:prSet presAssocID="{C8B0BFFE-EE6A-432A-819A-B7F7F3E8E30C}" presName="LShape" presStyleLbl="alignNode1" presStyleIdx="0" presStyleCnt="7"/>
      <dgm:spPr/>
    </dgm:pt>
    <dgm:pt modelId="{DBDA02DE-5203-418E-8F71-A18E249323E4}" type="pres">
      <dgm:prSet presAssocID="{C8B0BFFE-EE6A-432A-819A-B7F7F3E8E30C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A8E9CDDB-E893-4E50-9329-F37901B9F570}" type="pres">
      <dgm:prSet presAssocID="{C8B0BFFE-EE6A-432A-819A-B7F7F3E8E30C}" presName="Triangle" presStyleLbl="alignNode1" presStyleIdx="1" presStyleCnt="7"/>
      <dgm:spPr/>
    </dgm:pt>
    <dgm:pt modelId="{7244EDE2-D5DB-4515-B999-7D3FF4290095}" type="pres">
      <dgm:prSet presAssocID="{B1939C5B-BB78-4D06-A431-6C2DB4D6D10B}" presName="sibTrans" presStyleCnt="0"/>
      <dgm:spPr/>
    </dgm:pt>
    <dgm:pt modelId="{438F5FF3-AA82-4506-BC05-A32F355B8D62}" type="pres">
      <dgm:prSet presAssocID="{B1939C5B-BB78-4D06-A431-6C2DB4D6D10B}" presName="space" presStyleCnt="0"/>
      <dgm:spPr/>
    </dgm:pt>
    <dgm:pt modelId="{B38C7D26-B05E-4334-B54B-EED015A2B3D5}" type="pres">
      <dgm:prSet presAssocID="{89D3B32E-7BAD-46F2-8DAC-7854127D617D}" presName="composite" presStyleCnt="0"/>
      <dgm:spPr/>
    </dgm:pt>
    <dgm:pt modelId="{306A7973-C540-4FAE-BE90-B0F83CEAA403}" type="pres">
      <dgm:prSet presAssocID="{89D3B32E-7BAD-46F2-8DAC-7854127D617D}" presName="LShape" presStyleLbl="alignNode1" presStyleIdx="2" presStyleCnt="7"/>
      <dgm:spPr/>
    </dgm:pt>
    <dgm:pt modelId="{8F80D0F6-0EFB-4E20-B31E-A3293DC1E250}" type="pres">
      <dgm:prSet presAssocID="{89D3B32E-7BAD-46F2-8DAC-7854127D617D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DD18F637-6990-4E2A-B15B-0F4010163923}" type="pres">
      <dgm:prSet presAssocID="{89D3B32E-7BAD-46F2-8DAC-7854127D617D}" presName="Triangle" presStyleLbl="alignNode1" presStyleIdx="3" presStyleCnt="7"/>
      <dgm:spPr/>
    </dgm:pt>
    <dgm:pt modelId="{C9E0A552-3D62-426D-8079-73FEB6E7EF90}" type="pres">
      <dgm:prSet presAssocID="{FFAE941D-2FAC-4506-B3BB-3B630B08A80F}" presName="sibTrans" presStyleCnt="0"/>
      <dgm:spPr/>
    </dgm:pt>
    <dgm:pt modelId="{49F7DD05-711A-4104-88C4-C8509484BC35}" type="pres">
      <dgm:prSet presAssocID="{FFAE941D-2FAC-4506-B3BB-3B630B08A80F}" presName="space" presStyleCnt="0"/>
      <dgm:spPr/>
    </dgm:pt>
    <dgm:pt modelId="{3969A99C-8A4D-4A0F-810D-C4733DC0D264}" type="pres">
      <dgm:prSet presAssocID="{80F26164-92D5-4255-8C4D-632329951A3F}" presName="composite" presStyleCnt="0"/>
      <dgm:spPr/>
    </dgm:pt>
    <dgm:pt modelId="{9026D9CE-6B76-448D-ADEC-3386A28CBD67}" type="pres">
      <dgm:prSet presAssocID="{80F26164-92D5-4255-8C4D-632329951A3F}" presName="LShape" presStyleLbl="alignNode1" presStyleIdx="4" presStyleCnt="7"/>
      <dgm:spPr/>
    </dgm:pt>
    <dgm:pt modelId="{7C6C6140-9F4F-4163-9E17-3876993A7814}" type="pres">
      <dgm:prSet presAssocID="{80F26164-92D5-4255-8C4D-632329951A3F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3FEC3D61-7E7E-48DD-8F26-4083E90053E6}" type="pres">
      <dgm:prSet presAssocID="{80F26164-92D5-4255-8C4D-632329951A3F}" presName="Triangle" presStyleLbl="alignNode1" presStyleIdx="5" presStyleCnt="7"/>
      <dgm:spPr/>
    </dgm:pt>
    <dgm:pt modelId="{67BCF5A6-71CC-411C-8338-97495683058A}" type="pres">
      <dgm:prSet presAssocID="{E4211E5E-F457-40A6-96DB-5BEA38F83236}" presName="sibTrans" presStyleCnt="0"/>
      <dgm:spPr/>
    </dgm:pt>
    <dgm:pt modelId="{263A44C8-9DD4-426B-B3B8-38009C8ACCC1}" type="pres">
      <dgm:prSet presAssocID="{E4211E5E-F457-40A6-96DB-5BEA38F83236}" presName="space" presStyleCnt="0"/>
      <dgm:spPr/>
    </dgm:pt>
    <dgm:pt modelId="{BD81EA37-3624-443D-B35E-AEBD1A5AF639}" type="pres">
      <dgm:prSet presAssocID="{2082199C-24E0-4EE2-9BEF-AF45BA1FB038}" presName="composite" presStyleCnt="0"/>
      <dgm:spPr/>
    </dgm:pt>
    <dgm:pt modelId="{BE10EBF6-6756-4D7A-A652-6F4EEBCEFAB2}" type="pres">
      <dgm:prSet presAssocID="{2082199C-24E0-4EE2-9BEF-AF45BA1FB038}" presName="LShape" presStyleLbl="alignNode1" presStyleIdx="6" presStyleCnt="7"/>
      <dgm:spPr/>
    </dgm:pt>
    <dgm:pt modelId="{7E8B4BFD-D912-4684-9033-E05949318579}" type="pres">
      <dgm:prSet presAssocID="{2082199C-24E0-4EE2-9BEF-AF45BA1FB038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845670D-6158-4398-98B2-BBC260C7FE70}" srcId="{C8B0BFFE-EE6A-432A-819A-B7F7F3E8E30C}" destId="{F8659306-EBFF-45AA-B19E-3F7AE8309241}" srcOrd="2" destOrd="0" parTransId="{8DC4D648-EBE4-4ADE-BEDE-B194E62979E3}" sibTransId="{650D49FC-522E-4D44-A98C-FE6E88477B2B}"/>
    <dgm:cxn modelId="{E9A1F60E-3091-46DC-B3D2-268B4B4317D5}" srcId="{80F26164-92D5-4255-8C4D-632329951A3F}" destId="{92ED8A81-6700-4B2F-BB0A-297AC9B6555E}" srcOrd="1" destOrd="0" parTransId="{3218D08B-D5C7-4067-9F06-8239FF395FB2}" sibTransId="{2E318B25-6397-4B64-87DD-5F0DB0206BB1}"/>
    <dgm:cxn modelId="{C967E717-2DE2-41B2-B3B2-7274505DBFA3}" srcId="{80F26164-92D5-4255-8C4D-632329951A3F}" destId="{EE7BCBA6-AEF6-4A30-83DD-6C127F72E52C}" srcOrd="4" destOrd="0" parTransId="{2ABDCE46-B577-4AC8-9569-DC3A36852858}" sibTransId="{C814AD7A-BD38-403F-BCF4-DADDF42E7E67}"/>
    <dgm:cxn modelId="{98659C39-6F19-4F20-9879-9AB17151E955}" srcId="{80F26164-92D5-4255-8C4D-632329951A3F}" destId="{73424B39-C968-4C32-8B26-0104CD4DCE8B}" srcOrd="2" destOrd="0" parTransId="{D065CEEB-99C3-4187-B801-A90D5912338D}" sibTransId="{FA7E28E6-881A-4256-A96B-E21D8EFB54F3}"/>
    <dgm:cxn modelId="{376D9942-9027-4DC3-999D-892D831D8AEE}" type="presOf" srcId="{80F26164-92D5-4255-8C4D-632329951A3F}" destId="{7C6C6140-9F4F-4163-9E17-3876993A7814}" srcOrd="0" destOrd="0" presId="urn:microsoft.com/office/officeart/2009/3/layout/StepUpProcess"/>
    <dgm:cxn modelId="{DEA72945-36A8-430B-8DFE-CAF1B7FBFBE6}" type="presOf" srcId="{89D3B32E-7BAD-46F2-8DAC-7854127D617D}" destId="{8F80D0F6-0EFB-4E20-B31E-A3293DC1E250}" srcOrd="0" destOrd="0" presId="urn:microsoft.com/office/officeart/2009/3/layout/StepUpProcess"/>
    <dgm:cxn modelId="{8894E14C-0283-4D56-AE01-1A4E20A8F26D}" type="presOf" srcId="{2A8A2318-505B-44E3-B27E-0502EC24034A}" destId="{7E8B4BFD-D912-4684-9033-E05949318579}" srcOrd="0" destOrd="2" presId="urn:microsoft.com/office/officeart/2009/3/layout/StepUpProcess"/>
    <dgm:cxn modelId="{4D3FC84F-7D35-4A5B-A5C6-58436609F0DF}" type="presOf" srcId="{73424B39-C968-4C32-8B26-0104CD4DCE8B}" destId="{7C6C6140-9F4F-4163-9E17-3876993A7814}" srcOrd="0" destOrd="3" presId="urn:microsoft.com/office/officeart/2009/3/layout/StepUpProcess"/>
    <dgm:cxn modelId="{20B5D656-0FCF-4178-816F-BAB166EE7793}" srcId="{89D3B32E-7BAD-46F2-8DAC-7854127D617D}" destId="{974D80F9-48F1-4C8B-992A-33172B92944C}" srcOrd="1" destOrd="0" parTransId="{BCE71779-99B0-4C7B-8475-1C3A97B08E2B}" sibTransId="{5F8322D4-AC41-46E3-A6FC-B1561005D609}"/>
    <dgm:cxn modelId="{F7575C65-319B-4582-97F4-BC6BC0FC349F}" srcId="{A5B013E1-337A-454D-BB26-07B4F2F6E70F}" destId="{2082199C-24E0-4EE2-9BEF-AF45BA1FB038}" srcOrd="3" destOrd="0" parTransId="{330B53F0-A009-4439-91AA-00EBC1728C97}" sibTransId="{04F1B149-6EEB-4FEC-9EB4-21323A9606CE}"/>
    <dgm:cxn modelId="{54279466-ABC6-41AB-A7D8-0AE63330ACFD}" type="presOf" srcId="{AE41561D-1343-492A-B1F7-4C5B63DC2F1D}" destId="{7C6C6140-9F4F-4163-9E17-3876993A7814}" srcOrd="0" destOrd="1" presId="urn:microsoft.com/office/officeart/2009/3/layout/StepUpProcess"/>
    <dgm:cxn modelId="{725CA068-2BF1-4A91-AB93-16A0119C336C}" type="presOf" srcId="{23B2F897-7DD9-4B9A-A5BD-1C2CDB556E13}" destId="{DBDA02DE-5203-418E-8F71-A18E249323E4}" srcOrd="0" destOrd="1" presId="urn:microsoft.com/office/officeart/2009/3/layout/StepUpProcess"/>
    <dgm:cxn modelId="{45D8426F-DF5C-4AA0-9C63-958C19F76684}" srcId="{A5B013E1-337A-454D-BB26-07B4F2F6E70F}" destId="{C8B0BFFE-EE6A-432A-819A-B7F7F3E8E30C}" srcOrd="0" destOrd="0" parTransId="{C313DB98-4DF4-4C2E-B377-DBB754F7E495}" sibTransId="{B1939C5B-BB78-4D06-A431-6C2DB4D6D10B}"/>
    <dgm:cxn modelId="{39A50873-41F6-4CC5-9BF2-DC7BE0A57D40}" srcId="{C8B0BFFE-EE6A-432A-819A-B7F7F3E8E30C}" destId="{77DBD69B-E116-4CCB-A7C0-CDD8592A9E7E}" srcOrd="3" destOrd="0" parTransId="{29D3E825-DD31-4F33-A762-DBC95AAC793F}" sibTransId="{222361E0-04B4-49DD-97B8-386927751C23}"/>
    <dgm:cxn modelId="{02C2FC73-5DD6-47B9-8473-1F77D2C5AF4F}" type="presOf" srcId="{A5B013E1-337A-454D-BB26-07B4F2F6E70F}" destId="{D8D256C1-057D-4836-92D5-E12C5F2691F2}" srcOrd="0" destOrd="0" presId="urn:microsoft.com/office/officeart/2009/3/layout/StepUpProcess"/>
    <dgm:cxn modelId="{26B7B976-4960-49D9-9BE5-FC0278935210}" srcId="{89D3B32E-7BAD-46F2-8DAC-7854127D617D}" destId="{DE334CE8-8E9B-4571-89FD-54EFA5269D37}" srcOrd="2" destOrd="0" parTransId="{F13C7639-BE4C-42B0-9ADC-25845DCEEC4F}" sibTransId="{988A1B9E-7735-411A-B0DE-3BD50DFC6A98}"/>
    <dgm:cxn modelId="{61B09079-1560-4331-B54D-5017D3909DAC}" srcId="{A5B013E1-337A-454D-BB26-07B4F2F6E70F}" destId="{89D3B32E-7BAD-46F2-8DAC-7854127D617D}" srcOrd="1" destOrd="0" parTransId="{D27CDD69-DEAE-4CB5-97D1-10A9B830C533}" sibTransId="{FFAE941D-2FAC-4506-B3BB-3B630B08A80F}"/>
    <dgm:cxn modelId="{8087F979-26EA-4BB4-A773-F1CA75772B7E}" type="presOf" srcId="{92ED8A81-6700-4B2F-BB0A-297AC9B6555E}" destId="{7C6C6140-9F4F-4163-9E17-3876993A7814}" srcOrd="0" destOrd="2" presId="urn:microsoft.com/office/officeart/2009/3/layout/StepUpProcess"/>
    <dgm:cxn modelId="{13E4707C-8F8F-4542-844A-35E1E4FEB1D0}" type="presOf" srcId="{3D64F0D0-1AC2-46DC-90C5-AC5AF20FDFC2}" destId="{7C6C6140-9F4F-4163-9E17-3876993A7814}" srcOrd="0" destOrd="4" presId="urn:microsoft.com/office/officeart/2009/3/layout/StepUpProcess"/>
    <dgm:cxn modelId="{5BF66587-313E-4EB4-BDD3-5888E1EB24CC}" srcId="{2082199C-24E0-4EE2-9BEF-AF45BA1FB038}" destId="{2A8A2318-505B-44E3-B27E-0502EC24034A}" srcOrd="1" destOrd="0" parTransId="{3B7A6009-A2B4-470A-B3AE-9FFDDCBA3AF5}" sibTransId="{D065FD00-8FD6-4C87-B780-76EBD283F674}"/>
    <dgm:cxn modelId="{D8E58E8B-EF6C-47A3-98CE-16B5D72572A0}" type="presOf" srcId="{F8659306-EBFF-45AA-B19E-3F7AE8309241}" destId="{DBDA02DE-5203-418E-8F71-A18E249323E4}" srcOrd="0" destOrd="3" presId="urn:microsoft.com/office/officeart/2009/3/layout/StepUpProcess"/>
    <dgm:cxn modelId="{BDA3069C-D05E-4C36-9A81-D27A9436FB88}" type="presOf" srcId="{B31112B9-B821-44A8-9472-E15439269F7C}" destId="{DBDA02DE-5203-418E-8F71-A18E249323E4}" srcOrd="0" destOrd="2" presId="urn:microsoft.com/office/officeart/2009/3/layout/StepUpProcess"/>
    <dgm:cxn modelId="{6C1C4BA8-36F5-4488-A9E2-840B199FEAEE}" srcId="{C8B0BFFE-EE6A-432A-819A-B7F7F3E8E30C}" destId="{B31112B9-B821-44A8-9472-E15439269F7C}" srcOrd="1" destOrd="0" parTransId="{EB21DD4F-42DD-4657-8232-603558C8D542}" sibTransId="{9F81354B-1A06-48DB-9B0C-72E8E55A1E3A}"/>
    <dgm:cxn modelId="{9553C8A8-79C8-4B34-B963-AEC10A20CC0D}" type="presOf" srcId="{C8B0BFFE-EE6A-432A-819A-B7F7F3E8E30C}" destId="{DBDA02DE-5203-418E-8F71-A18E249323E4}" srcOrd="0" destOrd="0" presId="urn:microsoft.com/office/officeart/2009/3/layout/StepUpProcess"/>
    <dgm:cxn modelId="{F29308AD-DC41-4C25-8A0D-6781DD57875C}" srcId="{C8B0BFFE-EE6A-432A-819A-B7F7F3E8E30C}" destId="{23B2F897-7DD9-4B9A-A5BD-1C2CDB556E13}" srcOrd="0" destOrd="0" parTransId="{038E4B94-2F72-4AA0-9106-93E6E9FF1F96}" sibTransId="{F06A2AC5-A288-43CA-ABF4-927F85010125}"/>
    <dgm:cxn modelId="{AAE1A9B9-1B71-4379-BA15-D704B55B86F2}" srcId="{89D3B32E-7BAD-46F2-8DAC-7854127D617D}" destId="{4667FA69-E232-4E15-9FAD-F4DC67A05BCF}" srcOrd="0" destOrd="0" parTransId="{0DCB2579-901D-4123-B58A-E5DA4BAA28B4}" sibTransId="{AA044A19-9B66-41BB-8FE0-E3D0CF47381B}"/>
    <dgm:cxn modelId="{EC4F43C3-F893-4387-83CE-90FF5475EF77}" type="presOf" srcId="{DE334CE8-8E9B-4571-89FD-54EFA5269D37}" destId="{8F80D0F6-0EFB-4E20-B31E-A3293DC1E250}" srcOrd="0" destOrd="3" presId="urn:microsoft.com/office/officeart/2009/3/layout/StepUpProcess"/>
    <dgm:cxn modelId="{1609EBC5-58CE-4CFC-A9DB-39774F0973C3}" type="presOf" srcId="{2082199C-24E0-4EE2-9BEF-AF45BA1FB038}" destId="{7E8B4BFD-D912-4684-9033-E05949318579}" srcOrd="0" destOrd="0" presId="urn:microsoft.com/office/officeart/2009/3/layout/StepUpProcess"/>
    <dgm:cxn modelId="{32FD8AC6-C9A2-465E-800F-E1C408E133B4}" type="presOf" srcId="{4667FA69-E232-4E15-9FAD-F4DC67A05BCF}" destId="{8F80D0F6-0EFB-4E20-B31E-A3293DC1E250}" srcOrd="0" destOrd="1" presId="urn:microsoft.com/office/officeart/2009/3/layout/StepUpProcess"/>
    <dgm:cxn modelId="{EDD003D0-5017-45B8-B870-85984299542A}" type="presOf" srcId="{EE7BCBA6-AEF6-4A30-83DD-6C127F72E52C}" destId="{7C6C6140-9F4F-4163-9E17-3876993A7814}" srcOrd="0" destOrd="5" presId="urn:microsoft.com/office/officeart/2009/3/layout/StepUpProcess"/>
    <dgm:cxn modelId="{BCAF85D2-8018-4C84-A01A-3DA6E77A41F5}" srcId="{2082199C-24E0-4EE2-9BEF-AF45BA1FB038}" destId="{71D1F29B-6974-42C7-975F-F15B859A6259}" srcOrd="0" destOrd="0" parTransId="{C0BB48A8-5A9F-4601-8C04-5C6D55D0CE46}" sibTransId="{88CCF196-BE5E-49DE-AF29-A41495753E2E}"/>
    <dgm:cxn modelId="{0CCCF0D7-EAAF-4B22-AC0E-24018D303B49}" srcId="{80F26164-92D5-4255-8C4D-632329951A3F}" destId="{3D64F0D0-1AC2-46DC-90C5-AC5AF20FDFC2}" srcOrd="3" destOrd="0" parTransId="{770D6A20-DF2E-479F-90F8-E32D3035B3D3}" sibTransId="{2D440C1C-9EAC-40C2-8B11-3725E8FC53BB}"/>
    <dgm:cxn modelId="{E9B1A6DD-B3CA-44A2-BC25-4AF57AA00A1D}" type="presOf" srcId="{77DBD69B-E116-4CCB-A7C0-CDD8592A9E7E}" destId="{DBDA02DE-5203-418E-8F71-A18E249323E4}" srcOrd="0" destOrd="4" presId="urn:microsoft.com/office/officeart/2009/3/layout/StepUpProcess"/>
    <dgm:cxn modelId="{D53F29EC-C6F8-4349-87AA-3EFA047D1C54}" type="presOf" srcId="{71D1F29B-6974-42C7-975F-F15B859A6259}" destId="{7E8B4BFD-D912-4684-9033-E05949318579}" srcOrd="0" destOrd="1" presId="urn:microsoft.com/office/officeart/2009/3/layout/StepUpProcess"/>
    <dgm:cxn modelId="{8BF967F3-ED51-4093-9336-665C37ADB81D}" srcId="{A5B013E1-337A-454D-BB26-07B4F2F6E70F}" destId="{80F26164-92D5-4255-8C4D-632329951A3F}" srcOrd="2" destOrd="0" parTransId="{0284823F-821F-4FD8-A0FC-8A3E22965A2C}" sibTransId="{E4211E5E-F457-40A6-96DB-5BEA38F83236}"/>
    <dgm:cxn modelId="{1415DCFC-646F-4F91-A076-C662B9EDD6CC}" srcId="{80F26164-92D5-4255-8C4D-632329951A3F}" destId="{AE41561D-1343-492A-B1F7-4C5B63DC2F1D}" srcOrd="0" destOrd="0" parTransId="{36128566-32F7-4168-A881-1E84EB0DA42F}" sibTransId="{1C2AB0E9-6B0D-4DA4-856E-2D08C079D6FF}"/>
    <dgm:cxn modelId="{2B7AA3FD-BB59-44DA-97E5-FB4529964BE1}" type="presOf" srcId="{974D80F9-48F1-4C8B-992A-33172B92944C}" destId="{8F80D0F6-0EFB-4E20-B31E-A3293DC1E250}" srcOrd="0" destOrd="2" presId="urn:microsoft.com/office/officeart/2009/3/layout/StepUpProcess"/>
    <dgm:cxn modelId="{62218B35-6128-4C58-92ED-73412C5FF54B}" type="presParOf" srcId="{D8D256C1-057D-4836-92D5-E12C5F2691F2}" destId="{5A0896E2-3F1B-4162-B14D-4C4E0A8E2CE8}" srcOrd="0" destOrd="0" presId="urn:microsoft.com/office/officeart/2009/3/layout/StepUpProcess"/>
    <dgm:cxn modelId="{D9719D8B-17F9-4EBB-8AE8-2F34150DA216}" type="presParOf" srcId="{5A0896E2-3F1B-4162-B14D-4C4E0A8E2CE8}" destId="{1FDA68D7-AB51-4C28-8F40-DFD86F5633E6}" srcOrd="0" destOrd="0" presId="urn:microsoft.com/office/officeart/2009/3/layout/StepUpProcess"/>
    <dgm:cxn modelId="{38B48E7D-CAE8-4F23-964B-5F6E081A52AD}" type="presParOf" srcId="{5A0896E2-3F1B-4162-B14D-4C4E0A8E2CE8}" destId="{DBDA02DE-5203-418E-8F71-A18E249323E4}" srcOrd="1" destOrd="0" presId="urn:microsoft.com/office/officeart/2009/3/layout/StepUpProcess"/>
    <dgm:cxn modelId="{C4767FDF-AD72-48D1-9415-90B9F90794B1}" type="presParOf" srcId="{5A0896E2-3F1B-4162-B14D-4C4E0A8E2CE8}" destId="{A8E9CDDB-E893-4E50-9329-F37901B9F570}" srcOrd="2" destOrd="0" presId="urn:microsoft.com/office/officeart/2009/3/layout/StepUpProcess"/>
    <dgm:cxn modelId="{95564486-D208-472F-95BC-B6A71B36CB43}" type="presParOf" srcId="{D8D256C1-057D-4836-92D5-E12C5F2691F2}" destId="{7244EDE2-D5DB-4515-B999-7D3FF4290095}" srcOrd="1" destOrd="0" presId="urn:microsoft.com/office/officeart/2009/3/layout/StepUpProcess"/>
    <dgm:cxn modelId="{95D55854-5639-4586-B297-7BD936054EE5}" type="presParOf" srcId="{7244EDE2-D5DB-4515-B999-7D3FF4290095}" destId="{438F5FF3-AA82-4506-BC05-A32F355B8D62}" srcOrd="0" destOrd="0" presId="urn:microsoft.com/office/officeart/2009/3/layout/StepUpProcess"/>
    <dgm:cxn modelId="{DAD57D30-550B-4CE9-BEB6-94E512138433}" type="presParOf" srcId="{D8D256C1-057D-4836-92D5-E12C5F2691F2}" destId="{B38C7D26-B05E-4334-B54B-EED015A2B3D5}" srcOrd="2" destOrd="0" presId="urn:microsoft.com/office/officeart/2009/3/layout/StepUpProcess"/>
    <dgm:cxn modelId="{D856C097-ED02-4290-B9BA-F9CD0AF180B0}" type="presParOf" srcId="{B38C7D26-B05E-4334-B54B-EED015A2B3D5}" destId="{306A7973-C540-4FAE-BE90-B0F83CEAA403}" srcOrd="0" destOrd="0" presId="urn:microsoft.com/office/officeart/2009/3/layout/StepUpProcess"/>
    <dgm:cxn modelId="{3253BD82-1B60-4EF2-9021-788E1F2351E7}" type="presParOf" srcId="{B38C7D26-B05E-4334-B54B-EED015A2B3D5}" destId="{8F80D0F6-0EFB-4E20-B31E-A3293DC1E250}" srcOrd="1" destOrd="0" presId="urn:microsoft.com/office/officeart/2009/3/layout/StepUpProcess"/>
    <dgm:cxn modelId="{DD87F797-810A-4F5D-84A9-D2FE5A954E8C}" type="presParOf" srcId="{B38C7D26-B05E-4334-B54B-EED015A2B3D5}" destId="{DD18F637-6990-4E2A-B15B-0F4010163923}" srcOrd="2" destOrd="0" presId="urn:microsoft.com/office/officeart/2009/3/layout/StepUpProcess"/>
    <dgm:cxn modelId="{ACA4E014-EABB-443E-B162-D60455980338}" type="presParOf" srcId="{D8D256C1-057D-4836-92D5-E12C5F2691F2}" destId="{C9E0A552-3D62-426D-8079-73FEB6E7EF90}" srcOrd="3" destOrd="0" presId="urn:microsoft.com/office/officeart/2009/3/layout/StepUpProcess"/>
    <dgm:cxn modelId="{AD0E3ED3-54B7-418D-867C-56EF92BA9062}" type="presParOf" srcId="{C9E0A552-3D62-426D-8079-73FEB6E7EF90}" destId="{49F7DD05-711A-4104-88C4-C8509484BC35}" srcOrd="0" destOrd="0" presId="urn:microsoft.com/office/officeart/2009/3/layout/StepUpProcess"/>
    <dgm:cxn modelId="{0C5F1345-7AAC-4569-AA04-2EFE07AA8A2E}" type="presParOf" srcId="{D8D256C1-057D-4836-92D5-E12C5F2691F2}" destId="{3969A99C-8A4D-4A0F-810D-C4733DC0D264}" srcOrd="4" destOrd="0" presId="urn:microsoft.com/office/officeart/2009/3/layout/StepUpProcess"/>
    <dgm:cxn modelId="{8F9FD0C7-76DB-475F-A5D0-933151F06B43}" type="presParOf" srcId="{3969A99C-8A4D-4A0F-810D-C4733DC0D264}" destId="{9026D9CE-6B76-448D-ADEC-3386A28CBD67}" srcOrd="0" destOrd="0" presId="urn:microsoft.com/office/officeart/2009/3/layout/StepUpProcess"/>
    <dgm:cxn modelId="{507B2AED-0DB9-4054-8A9E-233A6E1802AD}" type="presParOf" srcId="{3969A99C-8A4D-4A0F-810D-C4733DC0D264}" destId="{7C6C6140-9F4F-4163-9E17-3876993A7814}" srcOrd="1" destOrd="0" presId="urn:microsoft.com/office/officeart/2009/3/layout/StepUpProcess"/>
    <dgm:cxn modelId="{AE321251-BA88-4F52-A482-2E7D0B3F9E11}" type="presParOf" srcId="{3969A99C-8A4D-4A0F-810D-C4733DC0D264}" destId="{3FEC3D61-7E7E-48DD-8F26-4083E90053E6}" srcOrd="2" destOrd="0" presId="urn:microsoft.com/office/officeart/2009/3/layout/StepUpProcess"/>
    <dgm:cxn modelId="{A0D38331-FD39-4993-9C7C-37270ABDC06D}" type="presParOf" srcId="{D8D256C1-057D-4836-92D5-E12C5F2691F2}" destId="{67BCF5A6-71CC-411C-8338-97495683058A}" srcOrd="5" destOrd="0" presId="urn:microsoft.com/office/officeart/2009/3/layout/StepUpProcess"/>
    <dgm:cxn modelId="{50055CF7-F968-4DD1-B97A-194BF919FECB}" type="presParOf" srcId="{67BCF5A6-71CC-411C-8338-97495683058A}" destId="{263A44C8-9DD4-426B-B3B8-38009C8ACCC1}" srcOrd="0" destOrd="0" presId="urn:microsoft.com/office/officeart/2009/3/layout/StepUpProcess"/>
    <dgm:cxn modelId="{DDCE7B8D-BA7B-434D-A8D4-12BD78BDE7F7}" type="presParOf" srcId="{D8D256C1-057D-4836-92D5-E12C5F2691F2}" destId="{BD81EA37-3624-443D-B35E-AEBD1A5AF639}" srcOrd="6" destOrd="0" presId="urn:microsoft.com/office/officeart/2009/3/layout/StepUpProcess"/>
    <dgm:cxn modelId="{D9675A1D-C422-4031-8011-95A88C1CC2B6}" type="presParOf" srcId="{BD81EA37-3624-443D-B35E-AEBD1A5AF639}" destId="{BE10EBF6-6756-4D7A-A652-6F4EEBCEFAB2}" srcOrd="0" destOrd="0" presId="urn:microsoft.com/office/officeart/2009/3/layout/StepUpProcess"/>
    <dgm:cxn modelId="{0FFDD968-18B9-44F5-A5D5-AF27573E19DB}" type="presParOf" srcId="{BD81EA37-3624-443D-B35E-AEBD1A5AF639}" destId="{7E8B4BFD-D912-4684-9033-E05949318579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5070296-2462-4283-BD9D-FCCCAE96BA5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7C5874-009D-4489-AE2C-49DE17155EEB}">
      <dgm:prSet phldrT="[Text]" custT="1"/>
      <dgm:spPr/>
      <dgm:t>
        <a:bodyPr/>
        <a:lstStyle/>
        <a:p>
          <a:r>
            <a:rPr lang="en-US" sz="1600"/>
            <a:t>A Business Case for Cloud Migration</a:t>
          </a:r>
        </a:p>
      </dgm:t>
    </dgm:pt>
    <dgm:pt modelId="{A5FEE6FE-540E-412D-A527-48E32674D912}" type="parTrans" cxnId="{D8ED47DB-00FE-4099-A5E3-582F0F73823A}">
      <dgm:prSet/>
      <dgm:spPr/>
      <dgm:t>
        <a:bodyPr/>
        <a:lstStyle/>
        <a:p>
          <a:endParaRPr lang="en-US"/>
        </a:p>
      </dgm:t>
    </dgm:pt>
    <dgm:pt modelId="{AF244F0C-8DE3-4601-8FF3-B529C3C0DA5A}" type="sibTrans" cxnId="{D8ED47DB-00FE-4099-A5E3-582F0F73823A}">
      <dgm:prSet/>
      <dgm:spPr/>
      <dgm:t>
        <a:bodyPr/>
        <a:lstStyle/>
        <a:p>
          <a:endParaRPr lang="en-US"/>
        </a:p>
      </dgm:t>
    </dgm:pt>
    <dgm:pt modelId="{EAA28ECF-DEDA-4B59-9507-C7CFD82A9246}">
      <dgm:prSet phldrT="[Text]" custT="1"/>
      <dgm:spPr/>
      <dgm:t>
        <a:bodyPr/>
        <a:lstStyle/>
        <a:p>
          <a:r>
            <a:rPr lang="en-US" sz="1600"/>
            <a:t>Estimate Timeline and Budgets</a:t>
          </a:r>
        </a:p>
      </dgm:t>
    </dgm:pt>
    <dgm:pt modelId="{300D34E7-BDD5-464C-BDB4-D5EE019A49FD}" type="parTrans" cxnId="{972E15E6-BDEE-4034-9C7E-98D706C51D65}">
      <dgm:prSet/>
      <dgm:spPr/>
      <dgm:t>
        <a:bodyPr/>
        <a:lstStyle/>
        <a:p>
          <a:endParaRPr lang="en-US"/>
        </a:p>
      </dgm:t>
    </dgm:pt>
    <dgm:pt modelId="{12A8F394-4B26-42F5-8A2A-C08DCFA8C92E}" type="sibTrans" cxnId="{972E15E6-BDEE-4034-9C7E-98D706C51D65}">
      <dgm:prSet/>
      <dgm:spPr/>
      <dgm:t>
        <a:bodyPr/>
        <a:lstStyle/>
        <a:p>
          <a:endParaRPr lang="en-US"/>
        </a:p>
      </dgm:t>
    </dgm:pt>
    <dgm:pt modelId="{5DA138B1-017D-4FEB-8C14-6FD6195FC281}">
      <dgm:prSet phldrT="[Text]" custT="1"/>
      <dgm:spPr/>
      <dgm:t>
        <a:bodyPr/>
        <a:lstStyle/>
        <a:p>
          <a:r>
            <a:rPr lang="en-US" sz="1600"/>
            <a:t>Establish a Cloud Operating Model</a:t>
          </a:r>
        </a:p>
      </dgm:t>
    </dgm:pt>
    <dgm:pt modelId="{A943A9DC-B0A8-49F7-8F26-138DA78EBD15}" type="parTrans" cxnId="{177E03C0-55D8-4D8E-8EF6-F98CACE22FE6}">
      <dgm:prSet/>
      <dgm:spPr/>
      <dgm:t>
        <a:bodyPr/>
        <a:lstStyle/>
        <a:p>
          <a:endParaRPr lang="en-US"/>
        </a:p>
      </dgm:t>
    </dgm:pt>
    <dgm:pt modelId="{E058562A-5AC8-4BE3-BC4A-C3903A894AB5}" type="sibTrans" cxnId="{177E03C0-55D8-4D8E-8EF6-F98CACE22FE6}">
      <dgm:prSet/>
      <dgm:spPr/>
      <dgm:t>
        <a:bodyPr/>
        <a:lstStyle/>
        <a:p>
          <a:endParaRPr lang="en-US"/>
        </a:p>
      </dgm:t>
    </dgm:pt>
    <dgm:pt modelId="{15C4FB85-095B-4E0A-9A63-CE6F5B0F2A58}">
      <dgm:prSet phldrT="[Text]" custT="1"/>
      <dgm:spPr/>
      <dgm:t>
        <a:bodyPr/>
        <a:lstStyle/>
        <a:p>
          <a:r>
            <a:rPr lang="en-US" sz="1600" b="0" i="0"/>
            <a:t>Assess relative complexity and risk of migrating a service to a cloud solution</a:t>
          </a:r>
          <a:endParaRPr lang="en-US" sz="1600"/>
        </a:p>
      </dgm:t>
    </dgm:pt>
    <dgm:pt modelId="{46D7740A-BB5A-49EE-B1F0-7803E4D1311C}" type="parTrans" cxnId="{9F9FE5AC-DA2D-4221-81DE-BA506D0E768E}">
      <dgm:prSet/>
      <dgm:spPr/>
      <dgm:t>
        <a:bodyPr/>
        <a:lstStyle/>
        <a:p>
          <a:endParaRPr lang="en-US"/>
        </a:p>
      </dgm:t>
    </dgm:pt>
    <dgm:pt modelId="{B322588C-0336-41B7-916B-42FED90B2F16}" type="sibTrans" cxnId="{9F9FE5AC-DA2D-4221-81DE-BA506D0E768E}">
      <dgm:prSet/>
      <dgm:spPr/>
      <dgm:t>
        <a:bodyPr/>
        <a:lstStyle/>
        <a:p>
          <a:endParaRPr lang="en-US"/>
        </a:p>
      </dgm:t>
    </dgm:pt>
    <dgm:pt modelId="{4D9A72EF-85E2-4D40-80F6-01B343378B9E}">
      <dgm:prSet custT="1"/>
      <dgm:spPr/>
      <dgm:t>
        <a:bodyPr anchor="t"/>
        <a:lstStyle/>
        <a:p>
          <a:pPr>
            <a:buFont typeface="+mj-lt"/>
            <a:buAutoNum type="arabicPeriod"/>
          </a:pPr>
          <a:r>
            <a:rPr lang="en-US" sz="1600" b="0" i="0"/>
            <a:t>Determine which of the 6 "Re-s" are most appropriate for this services:</a:t>
          </a:r>
          <a:endParaRPr lang="en-US" sz="1600"/>
        </a:p>
      </dgm:t>
    </dgm:pt>
    <dgm:pt modelId="{382898DA-F515-46A8-858F-8331638C735A}" type="parTrans" cxnId="{511FF6A7-FEF0-4A0A-8768-5668873F7EF5}">
      <dgm:prSet/>
      <dgm:spPr/>
      <dgm:t>
        <a:bodyPr/>
        <a:lstStyle/>
        <a:p>
          <a:endParaRPr lang="en-US"/>
        </a:p>
      </dgm:t>
    </dgm:pt>
    <dgm:pt modelId="{D67AB672-24FC-482F-AB96-E693721705DD}" type="sibTrans" cxnId="{511FF6A7-FEF0-4A0A-8768-5668873F7EF5}">
      <dgm:prSet/>
      <dgm:spPr/>
      <dgm:t>
        <a:bodyPr/>
        <a:lstStyle/>
        <a:p>
          <a:endParaRPr lang="en-US"/>
        </a:p>
      </dgm:t>
    </dgm:pt>
    <dgm:pt modelId="{E908C0C3-CDDC-424D-95C5-5E9A794D40A9}" type="pres">
      <dgm:prSet presAssocID="{A5070296-2462-4283-BD9D-FCCCAE96BA5D}" presName="Name0" presStyleCnt="0">
        <dgm:presLayoutVars>
          <dgm:chMax val="7"/>
          <dgm:chPref val="7"/>
          <dgm:dir/>
        </dgm:presLayoutVars>
      </dgm:prSet>
      <dgm:spPr/>
    </dgm:pt>
    <dgm:pt modelId="{1F910B63-CE4F-4E8A-94B7-6C39242B49DC}" type="pres">
      <dgm:prSet presAssocID="{A5070296-2462-4283-BD9D-FCCCAE96BA5D}" presName="Name1" presStyleCnt="0"/>
      <dgm:spPr/>
    </dgm:pt>
    <dgm:pt modelId="{C7B733A4-EBEE-4B7F-BC41-72F6DAB7F7CD}" type="pres">
      <dgm:prSet presAssocID="{A5070296-2462-4283-BD9D-FCCCAE96BA5D}" presName="cycle" presStyleCnt="0"/>
      <dgm:spPr/>
    </dgm:pt>
    <dgm:pt modelId="{EED07955-ABF5-4818-AB53-2848A3F23157}" type="pres">
      <dgm:prSet presAssocID="{A5070296-2462-4283-BD9D-FCCCAE96BA5D}" presName="srcNode" presStyleLbl="node1" presStyleIdx="0" presStyleCnt="5"/>
      <dgm:spPr/>
    </dgm:pt>
    <dgm:pt modelId="{6A9D5026-7ECA-4F00-9581-A01546366A1C}" type="pres">
      <dgm:prSet presAssocID="{A5070296-2462-4283-BD9D-FCCCAE96BA5D}" presName="conn" presStyleLbl="parChTrans1D2" presStyleIdx="0" presStyleCnt="1"/>
      <dgm:spPr/>
    </dgm:pt>
    <dgm:pt modelId="{33AD786C-1B12-4113-8758-251D8BA6CC5A}" type="pres">
      <dgm:prSet presAssocID="{A5070296-2462-4283-BD9D-FCCCAE96BA5D}" presName="extraNode" presStyleLbl="node1" presStyleIdx="0" presStyleCnt="5"/>
      <dgm:spPr/>
    </dgm:pt>
    <dgm:pt modelId="{2E000533-B6C8-4FBB-8067-07D293D090D7}" type="pres">
      <dgm:prSet presAssocID="{A5070296-2462-4283-BD9D-FCCCAE96BA5D}" presName="dstNode" presStyleLbl="node1" presStyleIdx="0" presStyleCnt="5"/>
      <dgm:spPr/>
    </dgm:pt>
    <dgm:pt modelId="{BF8DEC0D-3ADA-4776-91BC-9801EE2740B1}" type="pres">
      <dgm:prSet presAssocID="{137C5874-009D-4489-AE2C-49DE17155EEB}" presName="text_1" presStyleLbl="node1" presStyleIdx="0" presStyleCnt="5">
        <dgm:presLayoutVars>
          <dgm:bulletEnabled val="1"/>
        </dgm:presLayoutVars>
      </dgm:prSet>
      <dgm:spPr/>
    </dgm:pt>
    <dgm:pt modelId="{6D1953D6-35A5-44BD-9EE2-B9C89C35292F}" type="pres">
      <dgm:prSet presAssocID="{137C5874-009D-4489-AE2C-49DE17155EEB}" presName="accent_1" presStyleCnt="0"/>
      <dgm:spPr/>
    </dgm:pt>
    <dgm:pt modelId="{7DB4C323-CDA2-4D48-9CFA-F4F0C80D66D9}" type="pres">
      <dgm:prSet presAssocID="{137C5874-009D-4489-AE2C-49DE17155EEB}" presName="accentRepeatNode" presStyleLbl="solidFgAcc1" presStyleIdx="0" presStyleCnt="5"/>
      <dgm:spPr/>
    </dgm:pt>
    <dgm:pt modelId="{E6195E7B-5411-4A5A-AA4B-5415F3AD7835}" type="pres">
      <dgm:prSet presAssocID="{EAA28ECF-DEDA-4B59-9507-C7CFD82A9246}" presName="text_2" presStyleLbl="node1" presStyleIdx="1" presStyleCnt="5">
        <dgm:presLayoutVars>
          <dgm:bulletEnabled val="1"/>
        </dgm:presLayoutVars>
      </dgm:prSet>
      <dgm:spPr/>
    </dgm:pt>
    <dgm:pt modelId="{1669730E-9A4B-4F54-AFDA-E0C0EAC86493}" type="pres">
      <dgm:prSet presAssocID="{EAA28ECF-DEDA-4B59-9507-C7CFD82A9246}" presName="accent_2" presStyleCnt="0"/>
      <dgm:spPr/>
    </dgm:pt>
    <dgm:pt modelId="{5ABB537D-0209-46BF-A3AE-F09E1EB10516}" type="pres">
      <dgm:prSet presAssocID="{EAA28ECF-DEDA-4B59-9507-C7CFD82A9246}" presName="accentRepeatNode" presStyleLbl="solidFgAcc1" presStyleIdx="1" presStyleCnt="5"/>
      <dgm:spPr/>
    </dgm:pt>
    <dgm:pt modelId="{A953DAC9-AAF3-48B0-82E2-E3DA2AAD3FD0}" type="pres">
      <dgm:prSet presAssocID="{5DA138B1-017D-4FEB-8C14-6FD6195FC281}" presName="text_3" presStyleLbl="node1" presStyleIdx="2" presStyleCnt="5">
        <dgm:presLayoutVars>
          <dgm:bulletEnabled val="1"/>
        </dgm:presLayoutVars>
      </dgm:prSet>
      <dgm:spPr/>
    </dgm:pt>
    <dgm:pt modelId="{BC49A0C3-E0C1-4DFD-AB3A-DFF3417261D8}" type="pres">
      <dgm:prSet presAssocID="{5DA138B1-017D-4FEB-8C14-6FD6195FC281}" presName="accent_3" presStyleCnt="0"/>
      <dgm:spPr/>
    </dgm:pt>
    <dgm:pt modelId="{B02D8DCC-823C-44D2-AD0A-616CA1948932}" type="pres">
      <dgm:prSet presAssocID="{5DA138B1-017D-4FEB-8C14-6FD6195FC281}" presName="accentRepeatNode" presStyleLbl="solidFgAcc1" presStyleIdx="2" presStyleCnt="5"/>
      <dgm:spPr/>
    </dgm:pt>
    <dgm:pt modelId="{BABB2C6B-CA57-4C9C-8BC3-24396B70B3A2}" type="pres">
      <dgm:prSet presAssocID="{15C4FB85-095B-4E0A-9A63-CE6F5B0F2A58}" presName="text_4" presStyleLbl="node1" presStyleIdx="3" presStyleCnt="5">
        <dgm:presLayoutVars>
          <dgm:bulletEnabled val="1"/>
        </dgm:presLayoutVars>
      </dgm:prSet>
      <dgm:spPr/>
    </dgm:pt>
    <dgm:pt modelId="{FCD5E404-8892-4571-8194-3779783FB860}" type="pres">
      <dgm:prSet presAssocID="{15C4FB85-095B-4E0A-9A63-CE6F5B0F2A58}" presName="accent_4" presStyleCnt="0"/>
      <dgm:spPr/>
    </dgm:pt>
    <dgm:pt modelId="{07D35C23-987E-4635-A826-160E638CB5DE}" type="pres">
      <dgm:prSet presAssocID="{15C4FB85-095B-4E0A-9A63-CE6F5B0F2A58}" presName="accentRepeatNode" presStyleLbl="solidFgAcc1" presStyleIdx="3" presStyleCnt="5"/>
      <dgm:spPr/>
    </dgm:pt>
    <dgm:pt modelId="{B5E6EC37-C71C-48B9-96AE-3E0E5A65B0E9}" type="pres">
      <dgm:prSet presAssocID="{4D9A72EF-85E2-4D40-80F6-01B343378B9E}" presName="text_5" presStyleLbl="node1" presStyleIdx="4" presStyleCnt="5">
        <dgm:presLayoutVars>
          <dgm:bulletEnabled val="1"/>
        </dgm:presLayoutVars>
      </dgm:prSet>
      <dgm:spPr/>
    </dgm:pt>
    <dgm:pt modelId="{5DEFA086-061B-47D0-9027-38B253542A97}" type="pres">
      <dgm:prSet presAssocID="{4D9A72EF-85E2-4D40-80F6-01B343378B9E}" presName="accent_5" presStyleCnt="0"/>
      <dgm:spPr/>
    </dgm:pt>
    <dgm:pt modelId="{F9153A73-0D3C-4B05-9B0C-8CFE36028CB0}" type="pres">
      <dgm:prSet presAssocID="{4D9A72EF-85E2-4D40-80F6-01B343378B9E}" presName="accentRepeatNode" presStyleLbl="solidFgAcc1" presStyleIdx="4" presStyleCnt="5"/>
      <dgm:spPr/>
    </dgm:pt>
  </dgm:ptLst>
  <dgm:cxnLst>
    <dgm:cxn modelId="{E7806934-C67D-4F91-95CA-BBF5D9C568A4}" type="presOf" srcId="{5DA138B1-017D-4FEB-8C14-6FD6195FC281}" destId="{A953DAC9-AAF3-48B0-82E2-E3DA2AAD3FD0}" srcOrd="0" destOrd="0" presId="urn:microsoft.com/office/officeart/2008/layout/VerticalCurvedList"/>
    <dgm:cxn modelId="{5168F04D-C1D5-4AA5-B4CE-B2D7CA5E8F76}" type="presOf" srcId="{AF244F0C-8DE3-4601-8FF3-B529C3C0DA5A}" destId="{6A9D5026-7ECA-4F00-9581-A01546366A1C}" srcOrd="0" destOrd="0" presId="urn:microsoft.com/office/officeart/2008/layout/VerticalCurvedList"/>
    <dgm:cxn modelId="{CF882658-8187-435C-8282-F99A5A1F9CD5}" type="presOf" srcId="{15C4FB85-095B-4E0A-9A63-CE6F5B0F2A58}" destId="{BABB2C6B-CA57-4C9C-8BC3-24396B70B3A2}" srcOrd="0" destOrd="0" presId="urn:microsoft.com/office/officeart/2008/layout/VerticalCurvedList"/>
    <dgm:cxn modelId="{94326869-8314-45D8-A7F6-DCDEF623145D}" type="presOf" srcId="{EAA28ECF-DEDA-4B59-9507-C7CFD82A9246}" destId="{E6195E7B-5411-4A5A-AA4B-5415F3AD7835}" srcOrd="0" destOrd="0" presId="urn:microsoft.com/office/officeart/2008/layout/VerticalCurvedList"/>
    <dgm:cxn modelId="{D98EC08F-AB02-4AA4-9C82-FEC9731D7776}" type="presOf" srcId="{A5070296-2462-4283-BD9D-FCCCAE96BA5D}" destId="{E908C0C3-CDDC-424D-95C5-5E9A794D40A9}" srcOrd="0" destOrd="0" presId="urn:microsoft.com/office/officeart/2008/layout/VerticalCurvedList"/>
    <dgm:cxn modelId="{511FF6A7-FEF0-4A0A-8768-5668873F7EF5}" srcId="{A5070296-2462-4283-BD9D-FCCCAE96BA5D}" destId="{4D9A72EF-85E2-4D40-80F6-01B343378B9E}" srcOrd="4" destOrd="0" parTransId="{382898DA-F515-46A8-858F-8331638C735A}" sibTransId="{D67AB672-24FC-482F-AB96-E693721705DD}"/>
    <dgm:cxn modelId="{9F9FE5AC-DA2D-4221-81DE-BA506D0E768E}" srcId="{A5070296-2462-4283-BD9D-FCCCAE96BA5D}" destId="{15C4FB85-095B-4E0A-9A63-CE6F5B0F2A58}" srcOrd="3" destOrd="0" parTransId="{46D7740A-BB5A-49EE-B1F0-7803E4D1311C}" sibTransId="{B322588C-0336-41B7-916B-42FED90B2F16}"/>
    <dgm:cxn modelId="{177E03C0-55D8-4D8E-8EF6-F98CACE22FE6}" srcId="{A5070296-2462-4283-BD9D-FCCCAE96BA5D}" destId="{5DA138B1-017D-4FEB-8C14-6FD6195FC281}" srcOrd="2" destOrd="0" parTransId="{A943A9DC-B0A8-49F7-8F26-138DA78EBD15}" sibTransId="{E058562A-5AC8-4BE3-BC4A-C3903A894AB5}"/>
    <dgm:cxn modelId="{2D82C4C1-CA23-45B6-AFB1-913A828B9168}" type="presOf" srcId="{4D9A72EF-85E2-4D40-80F6-01B343378B9E}" destId="{B5E6EC37-C71C-48B9-96AE-3E0E5A65B0E9}" srcOrd="0" destOrd="0" presId="urn:microsoft.com/office/officeart/2008/layout/VerticalCurvedList"/>
    <dgm:cxn modelId="{F50C61C9-0249-4A94-BBEF-85D4958F5A15}" type="presOf" srcId="{137C5874-009D-4489-AE2C-49DE17155EEB}" destId="{BF8DEC0D-3ADA-4776-91BC-9801EE2740B1}" srcOrd="0" destOrd="0" presId="urn:microsoft.com/office/officeart/2008/layout/VerticalCurvedList"/>
    <dgm:cxn modelId="{D8ED47DB-00FE-4099-A5E3-582F0F73823A}" srcId="{A5070296-2462-4283-BD9D-FCCCAE96BA5D}" destId="{137C5874-009D-4489-AE2C-49DE17155EEB}" srcOrd="0" destOrd="0" parTransId="{A5FEE6FE-540E-412D-A527-48E32674D912}" sibTransId="{AF244F0C-8DE3-4601-8FF3-B529C3C0DA5A}"/>
    <dgm:cxn modelId="{972E15E6-BDEE-4034-9C7E-98D706C51D65}" srcId="{A5070296-2462-4283-BD9D-FCCCAE96BA5D}" destId="{EAA28ECF-DEDA-4B59-9507-C7CFD82A9246}" srcOrd="1" destOrd="0" parTransId="{300D34E7-BDD5-464C-BDB4-D5EE019A49FD}" sibTransId="{12A8F394-4B26-42F5-8A2A-C08DCFA8C92E}"/>
    <dgm:cxn modelId="{A38C3C53-E5AB-415E-BAED-4F74D3921EFB}" type="presParOf" srcId="{E908C0C3-CDDC-424D-95C5-5E9A794D40A9}" destId="{1F910B63-CE4F-4E8A-94B7-6C39242B49DC}" srcOrd="0" destOrd="0" presId="urn:microsoft.com/office/officeart/2008/layout/VerticalCurvedList"/>
    <dgm:cxn modelId="{C51D2159-0D3E-439C-810E-1A163BCAE476}" type="presParOf" srcId="{1F910B63-CE4F-4E8A-94B7-6C39242B49DC}" destId="{C7B733A4-EBEE-4B7F-BC41-72F6DAB7F7CD}" srcOrd="0" destOrd="0" presId="urn:microsoft.com/office/officeart/2008/layout/VerticalCurvedList"/>
    <dgm:cxn modelId="{E1C7039D-8AB1-4E7F-9A7B-2F94E5EF836F}" type="presParOf" srcId="{C7B733A4-EBEE-4B7F-BC41-72F6DAB7F7CD}" destId="{EED07955-ABF5-4818-AB53-2848A3F23157}" srcOrd="0" destOrd="0" presId="urn:microsoft.com/office/officeart/2008/layout/VerticalCurvedList"/>
    <dgm:cxn modelId="{C6D852F6-956E-42FB-8828-D9B6F6DC32BE}" type="presParOf" srcId="{C7B733A4-EBEE-4B7F-BC41-72F6DAB7F7CD}" destId="{6A9D5026-7ECA-4F00-9581-A01546366A1C}" srcOrd="1" destOrd="0" presId="urn:microsoft.com/office/officeart/2008/layout/VerticalCurvedList"/>
    <dgm:cxn modelId="{09304850-4445-4AC1-9BC8-A82CBBAC9B01}" type="presParOf" srcId="{C7B733A4-EBEE-4B7F-BC41-72F6DAB7F7CD}" destId="{33AD786C-1B12-4113-8758-251D8BA6CC5A}" srcOrd="2" destOrd="0" presId="urn:microsoft.com/office/officeart/2008/layout/VerticalCurvedList"/>
    <dgm:cxn modelId="{5758ECB1-F55F-4DF7-9B9A-51D60B6E7CC7}" type="presParOf" srcId="{C7B733A4-EBEE-4B7F-BC41-72F6DAB7F7CD}" destId="{2E000533-B6C8-4FBB-8067-07D293D090D7}" srcOrd="3" destOrd="0" presId="urn:microsoft.com/office/officeart/2008/layout/VerticalCurvedList"/>
    <dgm:cxn modelId="{8573CCFC-5757-4CAD-80C0-B6F3EBF90DE9}" type="presParOf" srcId="{1F910B63-CE4F-4E8A-94B7-6C39242B49DC}" destId="{BF8DEC0D-3ADA-4776-91BC-9801EE2740B1}" srcOrd="1" destOrd="0" presId="urn:microsoft.com/office/officeart/2008/layout/VerticalCurvedList"/>
    <dgm:cxn modelId="{C062F1DC-2C01-4AB6-B6AD-2BACB5684B9B}" type="presParOf" srcId="{1F910B63-CE4F-4E8A-94B7-6C39242B49DC}" destId="{6D1953D6-35A5-44BD-9EE2-B9C89C35292F}" srcOrd="2" destOrd="0" presId="urn:microsoft.com/office/officeart/2008/layout/VerticalCurvedList"/>
    <dgm:cxn modelId="{5A14EDF4-60E3-4529-8A14-6E6EE4FA04DB}" type="presParOf" srcId="{6D1953D6-35A5-44BD-9EE2-B9C89C35292F}" destId="{7DB4C323-CDA2-4D48-9CFA-F4F0C80D66D9}" srcOrd="0" destOrd="0" presId="urn:microsoft.com/office/officeart/2008/layout/VerticalCurvedList"/>
    <dgm:cxn modelId="{3ED0D493-0AFD-4514-BDA1-3CAB32E731DA}" type="presParOf" srcId="{1F910B63-CE4F-4E8A-94B7-6C39242B49DC}" destId="{E6195E7B-5411-4A5A-AA4B-5415F3AD7835}" srcOrd="3" destOrd="0" presId="urn:microsoft.com/office/officeart/2008/layout/VerticalCurvedList"/>
    <dgm:cxn modelId="{EE915886-2D07-4C45-91F2-5E3BE44D2656}" type="presParOf" srcId="{1F910B63-CE4F-4E8A-94B7-6C39242B49DC}" destId="{1669730E-9A4B-4F54-AFDA-E0C0EAC86493}" srcOrd="4" destOrd="0" presId="urn:microsoft.com/office/officeart/2008/layout/VerticalCurvedList"/>
    <dgm:cxn modelId="{C12CAC70-DE62-497A-A64F-F9DC47A5A896}" type="presParOf" srcId="{1669730E-9A4B-4F54-AFDA-E0C0EAC86493}" destId="{5ABB537D-0209-46BF-A3AE-F09E1EB10516}" srcOrd="0" destOrd="0" presId="urn:microsoft.com/office/officeart/2008/layout/VerticalCurvedList"/>
    <dgm:cxn modelId="{745E1C15-392D-4D50-A6EA-197AC9280B82}" type="presParOf" srcId="{1F910B63-CE4F-4E8A-94B7-6C39242B49DC}" destId="{A953DAC9-AAF3-48B0-82E2-E3DA2AAD3FD0}" srcOrd="5" destOrd="0" presId="urn:microsoft.com/office/officeart/2008/layout/VerticalCurvedList"/>
    <dgm:cxn modelId="{B3EA874B-140D-4D78-9FCF-6383B7567971}" type="presParOf" srcId="{1F910B63-CE4F-4E8A-94B7-6C39242B49DC}" destId="{BC49A0C3-E0C1-4DFD-AB3A-DFF3417261D8}" srcOrd="6" destOrd="0" presId="urn:microsoft.com/office/officeart/2008/layout/VerticalCurvedList"/>
    <dgm:cxn modelId="{7A8CE8A8-CB29-48B8-AB1B-DB584A11B581}" type="presParOf" srcId="{BC49A0C3-E0C1-4DFD-AB3A-DFF3417261D8}" destId="{B02D8DCC-823C-44D2-AD0A-616CA1948932}" srcOrd="0" destOrd="0" presId="urn:microsoft.com/office/officeart/2008/layout/VerticalCurvedList"/>
    <dgm:cxn modelId="{883D265A-CEDD-4677-99DF-529F9783EA67}" type="presParOf" srcId="{1F910B63-CE4F-4E8A-94B7-6C39242B49DC}" destId="{BABB2C6B-CA57-4C9C-8BC3-24396B70B3A2}" srcOrd="7" destOrd="0" presId="urn:microsoft.com/office/officeart/2008/layout/VerticalCurvedList"/>
    <dgm:cxn modelId="{15655D49-59B9-47B7-B81A-7F0C76C98CA7}" type="presParOf" srcId="{1F910B63-CE4F-4E8A-94B7-6C39242B49DC}" destId="{FCD5E404-8892-4571-8194-3779783FB860}" srcOrd="8" destOrd="0" presId="urn:microsoft.com/office/officeart/2008/layout/VerticalCurvedList"/>
    <dgm:cxn modelId="{CB0E2A9B-F7B7-42A8-864C-40CFA9152283}" type="presParOf" srcId="{FCD5E404-8892-4571-8194-3779783FB860}" destId="{07D35C23-987E-4635-A826-160E638CB5DE}" srcOrd="0" destOrd="0" presId="urn:microsoft.com/office/officeart/2008/layout/VerticalCurvedList"/>
    <dgm:cxn modelId="{FB440AE2-D7B2-4704-817A-DB56E8840FF1}" type="presParOf" srcId="{1F910B63-CE4F-4E8A-94B7-6C39242B49DC}" destId="{B5E6EC37-C71C-48B9-96AE-3E0E5A65B0E9}" srcOrd="9" destOrd="0" presId="urn:microsoft.com/office/officeart/2008/layout/VerticalCurvedList"/>
    <dgm:cxn modelId="{7B89BB0B-17B6-41B2-9F85-273FACB722EF}" type="presParOf" srcId="{1F910B63-CE4F-4E8A-94B7-6C39242B49DC}" destId="{5DEFA086-061B-47D0-9027-38B253542A97}" srcOrd="10" destOrd="0" presId="urn:microsoft.com/office/officeart/2008/layout/VerticalCurvedList"/>
    <dgm:cxn modelId="{1110ED45-3A8B-466D-AAE9-85E870A57FD9}" type="presParOf" srcId="{5DEFA086-061B-47D0-9027-38B253542A97}" destId="{F9153A73-0D3C-4B05-9B0C-8CFE36028CB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82EBBEB-02CA-450A-ADF0-7E1C99D8D2D1}" type="doc">
      <dgm:prSet loTypeId="urn:microsoft.com/office/officeart/2005/8/layout/hProcess11" loCatId="process" qsTypeId="urn:microsoft.com/office/officeart/2005/8/quickstyle/simple4" qsCatId="simple" csTypeId="urn:microsoft.com/office/officeart/2005/8/colors/colorful4" csCatId="colorful" phldr="1"/>
      <dgm:spPr/>
    </dgm:pt>
    <dgm:pt modelId="{11AE9903-8A7D-40BB-AF2D-0827DA2C4880}">
      <dgm:prSet phldrT="[Text]"/>
      <dgm:spPr/>
      <dgm:t>
        <a:bodyPr/>
        <a:lstStyle/>
        <a:p>
          <a:r>
            <a:rPr lang="en-US">
              <a:solidFill>
                <a:srgbClr val="92D050"/>
              </a:solidFill>
            </a:rPr>
            <a:t>Design</a:t>
          </a:r>
        </a:p>
      </dgm:t>
    </dgm:pt>
    <dgm:pt modelId="{92C6F6EE-E440-4C94-A517-2DE87BF86B82}" type="parTrans" cxnId="{040B7B91-68A6-40D3-BEEC-086C3609372F}">
      <dgm:prSet/>
      <dgm:spPr/>
      <dgm:t>
        <a:bodyPr/>
        <a:lstStyle/>
        <a:p>
          <a:endParaRPr lang="en-US"/>
        </a:p>
      </dgm:t>
    </dgm:pt>
    <dgm:pt modelId="{D399CA55-417C-43BC-A648-1F4C0D1A7548}" type="sibTrans" cxnId="{040B7B91-68A6-40D3-BEEC-086C3609372F}">
      <dgm:prSet/>
      <dgm:spPr/>
      <dgm:t>
        <a:bodyPr/>
        <a:lstStyle/>
        <a:p>
          <a:endParaRPr lang="en-US"/>
        </a:p>
      </dgm:t>
    </dgm:pt>
    <dgm:pt modelId="{1C0E0690-0D28-498A-9713-AAA00D9F988C}">
      <dgm:prSet phldrT="[Text]"/>
      <dgm:spPr/>
      <dgm:t>
        <a:bodyPr/>
        <a:lstStyle/>
        <a:p>
          <a:r>
            <a:rPr lang="en-US">
              <a:solidFill>
                <a:srgbClr val="92D050"/>
              </a:solidFill>
            </a:rPr>
            <a:t>Build</a:t>
          </a:r>
        </a:p>
      </dgm:t>
    </dgm:pt>
    <dgm:pt modelId="{20FDDFC3-5A94-4CF6-810E-1E90F9A3B358}" type="parTrans" cxnId="{EDB18B3F-E7D9-4B83-B7F5-951359A51026}">
      <dgm:prSet/>
      <dgm:spPr/>
      <dgm:t>
        <a:bodyPr/>
        <a:lstStyle/>
        <a:p>
          <a:endParaRPr lang="en-US"/>
        </a:p>
      </dgm:t>
    </dgm:pt>
    <dgm:pt modelId="{15990F3A-020E-4F6E-8FAA-5A892B027742}" type="sibTrans" cxnId="{EDB18B3F-E7D9-4B83-B7F5-951359A51026}">
      <dgm:prSet/>
      <dgm:spPr/>
      <dgm:t>
        <a:bodyPr/>
        <a:lstStyle/>
        <a:p>
          <a:endParaRPr lang="en-US"/>
        </a:p>
      </dgm:t>
    </dgm:pt>
    <dgm:pt modelId="{814FBD6B-E8B9-4A8A-99A6-3C744024F994}">
      <dgm:prSet phldrT="[Text]"/>
      <dgm:spPr/>
      <dgm:t>
        <a:bodyPr/>
        <a:lstStyle/>
        <a:p>
          <a:r>
            <a:rPr lang="en-US"/>
            <a:t>How solutions are built and adhere to cloud-native principles</a:t>
          </a:r>
        </a:p>
      </dgm:t>
    </dgm:pt>
    <dgm:pt modelId="{AE47D0DD-79C5-4DC7-8A18-862C95366DE5}" type="parTrans" cxnId="{986B94E3-352B-4CB1-8562-C383188E02D7}">
      <dgm:prSet/>
      <dgm:spPr/>
      <dgm:t>
        <a:bodyPr/>
        <a:lstStyle/>
        <a:p>
          <a:endParaRPr lang="en-US"/>
        </a:p>
      </dgm:t>
    </dgm:pt>
    <dgm:pt modelId="{ABC08D6C-03A8-45C5-9D67-9A046D3CA252}" type="sibTrans" cxnId="{986B94E3-352B-4CB1-8562-C383188E02D7}">
      <dgm:prSet/>
      <dgm:spPr/>
      <dgm:t>
        <a:bodyPr/>
        <a:lstStyle/>
        <a:p>
          <a:endParaRPr lang="en-US"/>
        </a:p>
      </dgm:t>
    </dgm:pt>
    <dgm:pt modelId="{30E7E69C-CFDD-4141-8033-E02187194337}">
      <dgm:prSet phldrT="[Text]"/>
      <dgm:spPr/>
      <dgm:t>
        <a:bodyPr/>
        <a:lstStyle/>
        <a:p>
          <a:r>
            <a:rPr lang="en-US">
              <a:solidFill>
                <a:srgbClr val="92D050"/>
              </a:solidFill>
            </a:rPr>
            <a:t>Test</a:t>
          </a:r>
        </a:p>
      </dgm:t>
    </dgm:pt>
    <dgm:pt modelId="{497FA2C5-344C-4358-A83D-19A6BA41A8C9}" type="parTrans" cxnId="{4961989C-B8C3-45EF-93AF-E20A5C24D9C1}">
      <dgm:prSet/>
      <dgm:spPr/>
      <dgm:t>
        <a:bodyPr/>
        <a:lstStyle/>
        <a:p>
          <a:endParaRPr lang="en-US"/>
        </a:p>
      </dgm:t>
    </dgm:pt>
    <dgm:pt modelId="{0B3221A2-15F9-4128-8E4D-76E36777D374}" type="sibTrans" cxnId="{4961989C-B8C3-45EF-93AF-E20A5C24D9C1}">
      <dgm:prSet/>
      <dgm:spPr/>
      <dgm:t>
        <a:bodyPr/>
        <a:lstStyle/>
        <a:p>
          <a:endParaRPr lang="en-US"/>
        </a:p>
      </dgm:t>
    </dgm:pt>
    <dgm:pt modelId="{70FC1ADB-F403-4C8D-9765-CD47B92C50B7}">
      <dgm:prSet phldrT="[Text]"/>
      <dgm:spPr/>
      <dgm:t>
        <a:bodyPr/>
        <a:lstStyle/>
        <a:p>
          <a:r>
            <a:rPr lang="en-US">
              <a:solidFill>
                <a:srgbClr val="92D050"/>
              </a:solidFill>
            </a:rPr>
            <a:t>Deploy / Lifecycle</a:t>
          </a:r>
        </a:p>
      </dgm:t>
    </dgm:pt>
    <dgm:pt modelId="{AF5826A2-D9AF-42A1-B720-8C9AE2511BE7}" type="parTrans" cxnId="{65082B81-04CE-4B76-B6CB-24846B054540}">
      <dgm:prSet/>
      <dgm:spPr/>
      <dgm:t>
        <a:bodyPr/>
        <a:lstStyle/>
        <a:p>
          <a:endParaRPr lang="en-US"/>
        </a:p>
      </dgm:t>
    </dgm:pt>
    <dgm:pt modelId="{7E5A4FDA-44F3-4D74-8C6E-10EFF615E7FD}" type="sibTrans" cxnId="{65082B81-04CE-4B76-B6CB-24846B054540}">
      <dgm:prSet/>
      <dgm:spPr/>
      <dgm:t>
        <a:bodyPr/>
        <a:lstStyle/>
        <a:p>
          <a:endParaRPr lang="en-US"/>
        </a:p>
      </dgm:t>
    </dgm:pt>
    <dgm:pt modelId="{309755A1-CC05-44A2-9B1C-44B820106082}">
      <dgm:prSet phldrT="[Text]"/>
      <dgm:spPr/>
      <dgm:t>
        <a:bodyPr/>
        <a:lstStyle/>
        <a:p>
          <a:r>
            <a:rPr lang="en-US"/>
            <a:t>Defined capabilities controlling the deployment &amp; lifecycle of services through automation</a:t>
          </a:r>
        </a:p>
      </dgm:t>
    </dgm:pt>
    <dgm:pt modelId="{0FD7F4A2-DE24-4EDE-BFEE-8D94B9D79D1D}" type="parTrans" cxnId="{D8D41491-C1F7-4853-9F40-3B11412BFE85}">
      <dgm:prSet/>
      <dgm:spPr/>
      <dgm:t>
        <a:bodyPr/>
        <a:lstStyle/>
        <a:p>
          <a:endParaRPr lang="en-US"/>
        </a:p>
      </dgm:t>
    </dgm:pt>
    <dgm:pt modelId="{DB71068F-7E6C-4275-A6F7-FE84703920EE}" type="sibTrans" cxnId="{D8D41491-C1F7-4853-9F40-3B11412BFE85}">
      <dgm:prSet/>
      <dgm:spPr/>
      <dgm:t>
        <a:bodyPr/>
        <a:lstStyle/>
        <a:p>
          <a:endParaRPr lang="en-US"/>
        </a:p>
      </dgm:t>
    </dgm:pt>
    <dgm:pt modelId="{995A1454-1744-47A0-9EA0-ADD8F0B949A8}">
      <dgm:prSet phldrT="[Text]"/>
      <dgm:spPr/>
      <dgm:t>
        <a:bodyPr/>
        <a:lstStyle/>
        <a:p>
          <a:r>
            <a:rPr lang="en-US">
              <a:solidFill>
                <a:srgbClr val="92D050"/>
              </a:solidFill>
            </a:rPr>
            <a:t>Monitor</a:t>
          </a:r>
        </a:p>
      </dgm:t>
    </dgm:pt>
    <dgm:pt modelId="{05E5A0CC-2942-4506-B841-382089CE30C4}" type="parTrans" cxnId="{ACBD6BCB-C5A9-43C2-976D-956B0E2958CF}">
      <dgm:prSet/>
      <dgm:spPr/>
      <dgm:t>
        <a:bodyPr/>
        <a:lstStyle/>
        <a:p>
          <a:endParaRPr lang="en-US"/>
        </a:p>
      </dgm:t>
    </dgm:pt>
    <dgm:pt modelId="{545273A2-D1D0-4ADE-B97D-384AD2E19D22}" type="sibTrans" cxnId="{ACBD6BCB-C5A9-43C2-976D-956B0E2958CF}">
      <dgm:prSet/>
      <dgm:spPr/>
      <dgm:t>
        <a:bodyPr/>
        <a:lstStyle/>
        <a:p>
          <a:endParaRPr lang="en-US"/>
        </a:p>
      </dgm:t>
    </dgm:pt>
    <dgm:pt modelId="{9688ECA4-6739-194F-ACE5-CD1A50E756FE}">
      <dgm:prSet phldrT="[Text]"/>
      <dgm:spPr/>
      <dgm:t>
        <a:bodyPr/>
        <a:lstStyle/>
        <a:p>
          <a:r>
            <a:rPr lang="en-US"/>
            <a:t>Processes &amp; tools associated with how a service designed </a:t>
          </a:r>
        </a:p>
      </dgm:t>
    </dgm:pt>
    <dgm:pt modelId="{1DC09BE1-052D-C643-BD67-A7E414F138FF}" type="parTrans" cxnId="{19C8A0A1-DC23-4C43-AA6E-53A1419A26C8}">
      <dgm:prSet/>
      <dgm:spPr/>
      <dgm:t>
        <a:bodyPr/>
        <a:lstStyle/>
        <a:p>
          <a:endParaRPr lang="en-US"/>
        </a:p>
      </dgm:t>
    </dgm:pt>
    <dgm:pt modelId="{71996E78-2A1D-ED48-8F97-23A4818F1D74}" type="sibTrans" cxnId="{19C8A0A1-DC23-4C43-AA6E-53A1419A26C8}">
      <dgm:prSet/>
      <dgm:spPr/>
      <dgm:t>
        <a:bodyPr/>
        <a:lstStyle/>
        <a:p>
          <a:endParaRPr lang="en-US"/>
        </a:p>
      </dgm:t>
    </dgm:pt>
    <dgm:pt modelId="{38C56B8D-E5A9-E441-9ACB-EB1A07ADAD3D}">
      <dgm:prSet phldrT="[Text]"/>
      <dgm:spPr/>
      <dgm:t>
        <a:bodyPr/>
        <a:lstStyle/>
        <a:p>
          <a:r>
            <a:rPr lang="en-US"/>
            <a:t>Methodologies &amp; Implementation tactics for ensuring quality &amp; Completeness</a:t>
          </a:r>
        </a:p>
      </dgm:t>
    </dgm:pt>
    <dgm:pt modelId="{36ABC5D9-037A-CB45-8EF1-AAB30F432EA6}" type="parTrans" cxnId="{D89B430F-7B4C-9F47-87A1-556522781479}">
      <dgm:prSet/>
      <dgm:spPr/>
      <dgm:t>
        <a:bodyPr/>
        <a:lstStyle/>
        <a:p>
          <a:endParaRPr lang="en-US"/>
        </a:p>
      </dgm:t>
    </dgm:pt>
    <dgm:pt modelId="{73368C24-3015-CD41-B8D3-58A6F2C839B8}" type="sibTrans" cxnId="{D89B430F-7B4C-9F47-87A1-556522781479}">
      <dgm:prSet/>
      <dgm:spPr/>
      <dgm:t>
        <a:bodyPr/>
        <a:lstStyle/>
        <a:p>
          <a:endParaRPr lang="en-US"/>
        </a:p>
      </dgm:t>
    </dgm:pt>
    <dgm:pt modelId="{9D9ABAC0-9333-B443-A913-F80C761B8097}">
      <dgm:prSet phldrT="[Text]"/>
      <dgm:spPr/>
      <dgm:t>
        <a:bodyPr/>
        <a:lstStyle/>
        <a:p>
          <a:r>
            <a:rPr lang="en-US"/>
            <a:t>Mechanism &amp; Tooling used to enhance observability and adhere to SRE principles</a:t>
          </a:r>
        </a:p>
      </dgm:t>
    </dgm:pt>
    <dgm:pt modelId="{BF378035-4DD0-3347-8884-2173AEC3F8DD}" type="parTrans" cxnId="{0A9E23CE-8837-5A48-BA29-BE24F5D4F6A4}">
      <dgm:prSet/>
      <dgm:spPr/>
      <dgm:t>
        <a:bodyPr/>
        <a:lstStyle/>
        <a:p>
          <a:endParaRPr lang="en-US"/>
        </a:p>
      </dgm:t>
    </dgm:pt>
    <dgm:pt modelId="{0A92D48F-47BB-2E48-B91D-F76266A632DA}" type="sibTrans" cxnId="{0A9E23CE-8837-5A48-BA29-BE24F5D4F6A4}">
      <dgm:prSet/>
      <dgm:spPr/>
      <dgm:t>
        <a:bodyPr/>
        <a:lstStyle/>
        <a:p>
          <a:endParaRPr lang="en-US"/>
        </a:p>
      </dgm:t>
    </dgm:pt>
    <dgm:pt modelId="{FE47FBD5-A719-41B1-B14E-1999BDDE6C3C}" type="pres">
      <dgm:prSet presAssocID="{A82EBBEB-02CA-450A-ADF0-7E1C99D8D2D1}" presName="Name0" presStyleCnt="0">
        <dgm:presLayoutVars>
          <dgm:dir/>
          <dgm:resizeHandles val="exact"/>
        </dgm:presLayoutVars>
      </dgm:prSet>
      <dgm:spPr/>
    </dgm:pt>
    <dgm:pt modelId="{AC72F22C-099E-498D-8DC7-9B2A966FB234}" type="pres">
      <dgm:prSet presAssocID="{A82EBBEB-02CA-450A-ADF0-7E1C99D8D2D1}" presName="arrow" presStyleLbl="bgShp" presStyleIdx="0" presStyleCnt="1"/>
      <dgm:spPr>
        <a:solidFill>
          <a:schemeClr val="accent1">
            <a:lumMod val="60000"/>
            <a:lumOff val="40000"/>
          </a:schemeClr>
        </a:solidFill>
      </dgm:spPr>
    </dgm:pt>
    <dgm:pt modelId="{644FC417-65C4-4A14-9BD3-0B4FE4983038}" type="pres">
      <dgm:prSet presAssocID="{A82EBBEB-02CA-450A-ADF0-7E1C99D8D2D1}" presName="points" presStyleCnt="0"/>
      <dgm:spPr/>
    </dgm:pt>
    <dgm:pt modelId="{0BFD2B67-6EEF-4CED-9DD0-87FB3CA2D9F6}" type="pres">
      <dgm:prSet presAssocID="{11AE9903-8A7D-40BB-AF2D-0827DA2C4880}" presName="compositeA" presStyleCnt="0"/>
      <dgm:spPr/>
    </dgm:pt>
    <dgm:pt modelId="{74D5A485-77E1-4371-B1DA-5501D50167D9}" type="pres">
      <dgm:prSet presAssocID="{11AE9903-8A7D-40BB-AF2D-0827DA2C4880}" presName="textA" presStyleLbl="revTx" presStyleIdx="0" presStyleCnt="5">
        <dgm:presLayoutVars>
          <dgm:bulletEnabled val="1"/>
        </dgm:presLayoutVars>
      </dgm:prSet>
      <dgm:spPr/>
    </dgm:pt>
    <dgm:pt modelId="{D1720A3A-5323-47FA-A501-DB9E770BAE3D}" type="pres">
      <dgm:prSet presAssocID="{11AE9903-8A7D-40BB-AF2D-0827DA2C4880}" presName="circleA" presStyleLbl="node1" presStyleIdx="0" presStyleCnt="5"/>
      <dgm:spPr>
        <a:solidFill>
          <a:srgbClr val="92D050"/>
        </a:solidFill>
      </dgm:spPr>
    </dgm:pt>
    <dgm:pt modelId="{75045AA1-C2A5-42F2-A01E-58F27156D578}" type="pres">
      <dgm:prSet presAssocID="{11AE9903-8A7D-40BB-AF2D-0827DA2C4880}" presName="spaceA" presStyleCnt="0"/>
      <dgm:spPr/>
    </dgm:pt>
    <dgm:pt modelId="{5D8A696D-F594-467F-A51E-2AFB38010A92}" type="pres">
      <dgm:prSet presAssocID="{D399CA55-417C-43BC-A648-1F4C0D1A7548}" presName="space" presStyleCnt="0"/>
      <dgm:spPr/>
    </dgm:pt>
    <dgm:pt modelId="{AC9EBD1C-80AC-5D4F-BC4A-DF698940296E}" type="pres">
      <dgm:prSet presAssocID="{1C0E0690-0D28-498A-9713-AAA00D9F988C}" presName="compositeB" presStyleCnt="0"/>
      <dgm:spPr/>
    </dgm:pt>
    <dgm:pt modelId="{988D8E8A-D7C0-C94E-91F8-6C8D4CCD7C8F}" type="pres">
      <dgm:prSet presAssocID="{1C0E0690-0D28-498A-9713-AAA00D9F988C}" presName="textB" presStyleLbl="revTx" presStyleIdx="1" presStyleCnt="5">
        <dgm:presLayoutVars>
          <dgm:bulletEnabled val="1"/>
        </dgm:presLayoutVars>
      </dgm:prSet>
      <dgm:spPr/>
    </dgm:pt>
    <dgm:pt modelId="{2919FF73-9E13-8B4B-AED7-5EA835BD5757}" type="pres">
      <dgm:prSet presAssocID="{1C0E0690-0D28-498A-9713-AAA00D9F988C}" presName="circleB" presStyleLbl="node1" presStyleIdx="1" presStyleCnt="5"/>
      <dgm:spPr>
        <a:solidFill>
          <a:srgbClr val="92D050"/>
        </a:solidFill>
      </dgm:spPr>
    </dgm:pt>
    <dgm:pt modelId="{DA4EAE38-906B-884C-B04A-C4078B233E30}" type="pres">
      <dgm:prSet presAssocID="{1C0E0690-0D28-498A-9713-AAA00D9F988C}" presName="spaceB" presStyleCnt="0"/>
      <dgm:spPr/>
    </dgm:pt>
    <dgm:pt modelId="{F8A46D0C-42B4-2342-A824-4106F92F4309}" type="pres">
      <dgm:prSet presAssocID="{15990F3A-020E-4F6E-8FAA-5A892B027742}" presName="space" presStyleCnt="0"/>
      <dgm:spPr/>
    </dgm:pt>
    <dgm:pt modelId="{B0CDFFFF-8878-4A42-946F-9C409B4EF0BC}" type="pres">
      <dgm:prSet presAssocID="{30E7E69C-CFDD-4141-8033-E02187194337}" presName="compositeA" presStyleCnt="0"/>
      <dgm:spPr/>
    </dgm:pt>
    <dgm:pt modelId="{4EA133C9-6495-A945-A428-DBBD2139BEFB}" type="pres">
      <dgm:prSet presAssocID="{30E7E69C-CFDD-4141-8033-E02187194337}" presName="textA" presStyleLbl="revTx" presStyleIdx="2" presStyleCnt="5">
        <dgm:presLayoutVars>
          <dgm:bulletEnabled val="1"/>
        </dgm:presLayoutVars>
      </dgm:prSet>
      <dgm:spPr/>
    </dgm:pt>
    <dgm:pt modelId="{E8FA6DAE-BB28-2842-90A5-2A500EFB9E35}" type="pres">
      <dgm:prSet presAssocID="{30E7E69C-CFDD-4141-8033-E02187194337}" presName="circleA" presStyleLbl="node1" presStyleIdx="2" presStyleCnt="5"/>
      <dgm:spPr>
        <a:solidFill>
          <a:srgbClr val="92D050"/>
        </a:solidFill>
      </dgm:spPr>
    </dgm:pt>
    <dgm:pt modelId="{AC697A06-6AD0-664A-B8CE-7997C71291EE}" type="pres">
      <dgm:prSet presAssocID="{30E7E69C-CFDD-4141-8033-E02187194337}" presName="spaceA" presStyleCnt="0"/>
      <dgm:spPr/>
    </dgm:pt>
    <dgm:pt modelId="{B7F83558-B746-454C-9E4D-1C5B6461FF57}" type="pres">
      <dgm:prSet presAssocID="{0B3221A2-15F9-4128-8E4D-76E36777D374}" presName="space" presStyleCnt="0"/>
      <dgm:spPr/>
    </dgm:pt>
    <dgm:pt modelId="{D1B82F91-CF60-254A-85A4-E8EF1FF039F9}" type="pres">
      <dgm:prSet presAssocID="{70FC1ADB-F403-4C8D-9765-CD47B92C50B7}" presName="compositeB" presStyleCnt="0"/>
      <dgm:spPr/>
    </dgm:pt>
    <dgm:pt modelId="{395A1C24-8596-1343-920E-2597465EE46D}" type="pres">
      <dgm:prSet presAssocID="{70FC1ADB-F403-4C8D-9765-CD47B92C50B7}" presName="textB" presStyleLbl="revTx" presStyleIdx="3" presStyleCnt="5">
        <dgm:presLayoutVars>
          <dgm:bulletEnabled val="1"/>
        </dgm:presLayoutVars>
      </dgm:prSet>
      <dgm:spPr/>
    </dgm:pt>
    <dgm:pt modelId="{60EE477E-828C-BB4A-A8F4-2514B181A74C}" type="pres">
      <dgm:prSet presAssocID="{70FC1ADB-F403-4C8D-9765-CD47B92C50B7}" presName="circleB" presStyleLbl="node1" presStyleIdx="3" presStyleCnt="5"/>
      <dgm:spPr>
        <a:solidFill>
          <a:srgbClr val="92D050"/>
        </a:solidFill>
      </dgm:spPr>
    </dgm:pt>
    <dgm:pt modelId="{753EE9F5-DF84-3B44-9522-5848C94D251A}" type="pres">
      <dgm:prSet presAssocID="{70FC1ADB-F403-4C8D-9765-CD47B92C50B7}" presName="spaceB" presStyleCnt="0"/>
      <dgm:spPr/>
    </dgm:pt>
    <dgm:pt modelId="{A8582E3F-F371-0F4D-A71D-66927B7DDC83}" type="pres">
      <dgm:prSet presAssocID="{7E5A4FDA-44F3-4D74-8C6E-10EFF615E7FD}" presName="space" presStyleCnt="0"/>
      <dgm:spPr/>
    </dgm:pt>
    <dgm:pt modelId="{D400554C-54B5-8146-B34E-188076D89774}" type="pres">
      <dgm:prSet presAssocID="{995A1454-1744-47A0-9EA0-ADD8F0B949A8}" presName="compositeA" presStyleCnt="0"/>
      <dgm:spPr/>
    </dgm:pt>
    <dgm:pt modelId="{F466165B-A111-2E4F-9217-D9FF01BF88C3}" type="pres">
      <dgm:prSet presAssocID="{995A1454-1744-47A0-9EA0-ADD8F0B949A8}" presName="textA" presStyleLbl="revTx" presStyleIdx="4" presStyleCnt="5">
        <dgm:presLayoutVars>
          <dgm:bulletEnabled val="1"/>
        </dgm:presLayoutVars>
      </dgm:prSet>
      <dgm:spPr/>
    </dgm:pt>
    <dgm:pt modelId="{9EAA3ABA-AAD0-E148-B8C7-D46843F29DD8}" type="pres">
      <dgm:prSet presAssocID="{995A1454-1744-47A0-9EA0-ADD8F0B949A8}" presName="circleA" presStyleLbl="node1" presStyleIdx="4" presStyleCnt="5"/>
      <dgm:spPr>
        <a:solidFill>
          <a:srgbClr val="92D050"/>
        </a:solidFill>
      </dgm:spPr>
    </dgm:pt>
    <dgm:pt modelId="{6FE806E0-BA8D-194A-B5CF-A91623A8C24A}" type="pres">
      <dgm:prSet presAssocID="{995A1454-1744-47A0-9EA0-ADD8F0B949A8}" presName="spaceA" presStyleCnt="0"/>
      <dgm:spPr/>
    </dgm:pt>
  </dgm:ptLst>
  <dgm:cxnLst>
    <dgm:cxn modelId="{D89B430F-7B4C-9F47-87A1-556522781479}" srcId="{30E7E69C-CFDD-4141-8033-E02187194337}" destId="{38C56B8D-E5A9-E441-9ACB-EB1A07ADAD3D}" srcOrd="0" destOrd="0" parTransId="{36ABC5D9-037A-CB45-8EF1-AAB30F432EA6}" sibTransId="{73368C24-3015-CD41-B8D3-58A6F2C839B8}"/>
    <dgm:cxn modelId="{20083F18-79A0-F144-B914-21E221E8D9F1}" type="presOf" srcId="{995A1454-1744-47A0-9EA0-ADD8F0B949A8}" destId="{F466165B-A111-2E4F-9217-D9FF01BF88C3}" srcOrd="0" destOrd="0" presId="urn:microsoft.com/office/officeart/2005/8/layout/hProcess11"/>
    <dgm:cxn modelId="{D7772D2B-F0E6-E64C-BFCB-61E4CAE05852}" type="presOf" srcId="{814FBD6B-E8B9-4A8A-99A6-3C744024F994}" destId="{988D8E8A-D7C0-C94E-91F8-6C8D4CCD7C8F}" srcOrd="0" destOrd="1" presId="urn:microsoft.com/office/officeart/2005/8/layout/hProcess11"/>
    <dgm:cxn modelId="{7F677C3F-D7E8-9E4D-8F1D-E57E3E04F41D}" type="presOf" srcId="{1C0E0690-0D28-498A-9713-AAA00D9F988C}" destId="{988D8E8A-D7C0-C94E-91F8-6C8D4CCD7C8F}" srcOrd="0" destOrd="0" presId="urn:microsoft.com/office/officeart/2005/8/layout/hProcess11"/>
    <dgm:cxn modelId="{EDB18B3F-E7D9-4B83-B7F5-951359A51026}" srcId="{A82EBBEB-02CA-450A-ADF0-7E1C99D8D2D1}" destId="{1C0E0690-0D28-498A-9713-AAA00D9F988C}" srcOrd="1" destOrd="0" parTransId="{20FDDFC3-5A94-4CF6-810E-1E90F9A3B358}" sibTransId="{15990F3A-020E-4F6E-8FAA-5A892B027742}"/>
    <dgm:cxn modelId="{C8825C41-F86B-48E3-9F90-AD91DB1EEC31}" type="presOf" srcId="{A82EBBEB-02CA-450A-ADF0-7E1C99D8D2D1}" destId="{FE47FBD5-A719-41B1-B14E-1999BDDE6C3C}" srcOrd="0" destOrd="0" presId="urn:microsoft.com/office/officeart/2005/8/layout/hProcess11"/>
    <dgm:cxn modelId="{8D73E67B-D254-DE44-9E2B-2CE9F044D009}" type="presOf" srcId="{309755A1-CC05-44A2-9B1C-44B820106082}" destId="{395A1C24-8596-1343-920E-2597465EE46D}" srcOrd="0" destOrd="1" presId="urn:microsoft.com/office/officeart/2005/8/layout/hProcess11"/>
    <dgm:cxn modelId="{65082B81-04CE-4B76-B6CB-24846B054540}" srcId="{A82EBBEB-02CA-450A-ADF0-7E1C99D8D2D1}" destId="{70FC1ADB-F403-4C8D-9765-CD47B92C50B7}" srcOrd="3" destOrd="0" parTransId="{AF5826A2-D9AF-42A1-B720-8C9AE2511BE7}" sibTransId="{7E5A4FDA-44F3-4D74-8C6E-10EFF615E7FD}"/>
    <dgm:cxn modelId="{9F132789-99AD-D849-8534-696A47FFB522}" type="presOf" srcId="{9D9ABAC0-9333-B443-A913-F80C761B8097}" destId="{F466165B-A111-2E4F-9217-D9FF01BF88C3}" srcOrd="0" destOrd="1" presId="urn:microsoft.com/office/officeart/2005/8/layout/hProcess11"/>
    <dgm:cxn modelId="{D8D41491-C1F7-4853-9F40-3B11412BFE85}" srcId="{70FC1ADB-F403-4C8D-9765-CD47B92C50B7}" destId="{309755A1-CC05-44A2-9B1C-44B820106082}" srcOrd="0" destOrd="0" parTransId="{0FD7F4A2-DE24-4EDE-BFEE-8D94B9D79D1D}" sibTransId="{DB71068F-7E6C-4275-A6F7-FE84703920EE}"/>
    <dgm:cxn modelId="{040B7B91-68A6-40D3-BEEC-086C3609372F}" srcId="{A82EBBEB-02CA-450A-ADF0-7E1C99D8D2D1}" destId="{11AE9903-8A7D-40BB-AF2D-0827DA2C4880}" srcOrd="0" destOrd="0" parTransId="{92C6F6EE-E440-4C94-A517-2DE87BF86B82}" sibTransId="{D399CA55-417C-43BC-A648-1F4C0D1A7548}"/>
    <dgm:cxn modelId="{4961989C-B8C3-45EF-93AF-E20A5C24D9C1}" srcId="{A82EBBEB-02CA-450A-ADF0-7E1C99D8D2D1}" destId="{30E7E69C-CFDD-4141-8033-E02187194337}" srcOrd="2" destOrd="0" parTransId="{497FA2C5-344C-4358-A83D-19A6BA41A8C9}" sibTransId="{0B3221A2-15F9-4128-8E4D-76E36777D374}"/>
    <dgm:cxn modelId="{19C8A0A1-DC23-4C43-AA6E-53A1419A26C8}" srcId="{11AE9903-8A7D-40BB-AF2D-0827DA2C4880}" destId="{9688ECA4-6739-194F-ACE5-CD1A50E756FE}" srcOrd="0" destOrd="0" parTransId="{1DC09BE1-052D-C643-BD67-A7E414F138FF}" sibTransId="{71996E78-2A1D-ED48-8F97-23A4818F1D74}"/>
    <dgm:cxn modelId="{F5683FBA-7E42-9940-983D-ED88EE42000E}" type="presOf" srcId="{38C56B8D-E5A9-E441-9ACB-EB1A07ADAD3D}" destId="{4EA133C9-6495-A945-A428-DBBD2139BEFB}" srcOrd="0" destOrd="1" presId="urn:microsoft.com/office/officeart/2005/8/layout/hProcess11"/>
    <dgm:cxn modelId="{ACBD6BCB-C5A9-43C2-976D-956B0E2958CF}" srcId="{A82EBBEB-02CA-450A-ADF0-7E1C99D8D2D1}" destId="{995A1454-1744-47A0-9EA0-ADD8F0B949A8}" srcOrd="4" destOrd="0" parTransId="{05E5A0CC-2942-4506-B841-382089CE30C4}" sibTransId="{545273A2-D1D0-4ADE-B97D-384AD2E19D22}"/>
    <dgm:cxn modelId="{708A63CC-A9DF-A745-8BCD-FAE010F54795}" type="presOf" srcId="{30E7E69C-CFDD-4141-8033-E02187194337}" destId="{4EA133C9-6495-A945-A428-DBBD2139BEFB}" srcOrd="0" destOrd="0" presId="urn:microsoft.com/office/officeart/2005/8/layout/hProcess11"/>
    <dgm:cxn modelId="{0A9E23CE-8837-5A48-BA29-BE24F5D4F6A4}" srcId="{995A1454-1744-47A0-9EA0-ADD8F0B949A8}" destId="{9D9ABAC0-9333-B443-A913-F80C761B8097}" srcOrd="0" destOrd="0" parTransId="{BF378035-4DD0-3347-8884-2173AEC3F8DD}" sibTransId="{0A92D48F-47BB-2E48-B91D-F76266A632DA}"/>
    <dgm:cxn modelId="{539E9DD1-E4ED-9C4C-8E09-BB981CB9F11F}" type="presOf" srcId="{9688ECA4-6739-194F-ACE5-CD1A50E756FE}" destId="{74D5A485-77E1-4371-B1DA-5501D50167D9}" srcOrd="0" destOrd="1" presId="urn:microsoft.com/office/officeart/2005/8/layout/hProcess11"/>
    <dgm:cxn modelId="{ECF539DC-99C5-448A-B5A1-3ECB64C00E50}" type="presOf" srcId="{11AE9903-8A7D-40BB-AF2D-0827DA2C4880}" destId="{74D5A485-77E1-4371-B1DA-5501D50167D9}" srcOrd="0" destOrd="0" presId="urn:microsoft.com/office/officeart/2005/8/layout/hProcess11"/>
    <dgm:cxn modelId="{986B94E3-352B-4CB1-8562-C383188E02D7}" srcId="{1C0E0690-0D28-498A-9713-AAA00D9F988C}" destId="{814FBD6B-E8B9-4A8A-99A6-3C744024F994}" srcOrd="0" destOrd="0" parTransId="{AE47D0DD-79C5-4DC7-8A18-862C95366DE5}" sibTransId="{ABC08D6C-03A8-45C5-9D67-9A046D3CA252}"/>
    <dgm:cxn modelId="{24F7E5F1-E803-9A41-A17E-50D4CD5982EB}" type="presOf" srcId="{70FC1ADB-F403-4C8D-9765-CD47B92C50B7}" destId="{395A1C24-8596-1343-920E-2597465EE46D}" srcOrd="0" destOrd="0" presId="urn:microsoft.com/office/officeart/2005/8/layout/hProcess11"/>
    <dgm:cxn modelId="{AEBBB9EA-611E-4313-8428-EAA7F1535B8B}" type="presParOf" srcId="{FE47FBD5-A719-41B1-B14E-1999BDDE6C3C}" destId="{AC72F22C-099E-498D-8DC7-9B2A966FB234}" srcOrd="0" destOrd="0" presId="urn:microsoft.com/office/officeart/2005/8/layout/hProcess11"/>
    <dgm:cxn modelId="{088ACB96-9235-4493-8A71-ECA89E4B8237}" type="presParOf" srcId="{FE47FBD5-A719-41B1-B14E-1999BDDE6C3C}" destId="{644FC417-65C4-4A14-9BD3-0B4FE4983038}" srcOrd="1" destOrd="0" presId="urn:microsoft.com/office/officeart/2005/8/layout/hProcess11"/>
    <dgm:cxn modelId="{361E68F7-C711-42F0-AE89-9055AF05A0BD}" type="presParOf" srcId="{644FC417-65C4-4A14-9BD3-0B4FE4983038}" destId="{0BFD2B67-6EEF-4CED-9DD0-87FB3CA2D9F6}" srcOrd="0" destOrd="0" presId="urn:microsoft.com/office/officeart/2005/8/layout/hProcess11"/>
    <dgm:cxn modelId="{7B2C71D1-2713-4806-A2FA-C9BA38149604}" type="presParOf" srcId="{0BFD2B67-6EEF-4CED-9DD0-87FB3CA2D9F6}" destId="{74D5A485-77E1-4371-B1DA-5501D50167D9}" srcOrd="0" destOrd="0" presId="urn:microsoft.com/office/officeart/2005/8/layout/hProcess11"/>
    <dgm:cxn modelId="{B62D7493-5044-4210-A0FA-BFE1DC0E6889}" type="presParOf" srcId="{0BFD2B67-6EEF-4CED-9DD0-87FB3CA2D9F6}" destId="{D1720A3A-5323-47FA-A501-DB9E770BAE3D}" srcOrd="1" destOrd="0" presId="urn:microsoft.com/office/officeart/2005/8/layout/hProcess11"/>
    <dgm:cxn modelId="{2B9A8484-D42A-49D8-918D-D365E7AD7DF0}" type="presParOf" srcId="{0BFD2B67-6EEF-4CED-9DD0-87FB3CA2D9F6}" destId="{75045AA1-C2A5-42F2-A01E-58F27156D578}" srcOrd="2" destOrd="0" presId="urn:microsoft.com/office/officeart/2005/8/layout/hProcess11"/>
    <dgm:cxn modelId="{DD4096ED-C7C9-43EB-8F44-1EEEBC6117AA}" type="presParOf" srcId="{644FC417-65C4-4A14-9BD3-0B4FE4983038}" destId="{5D8A696D-F594-467F-A51E-2AFB38010A92}" srcOrd="1" destOrd="0" presId="urn:microsoft.com/office/officeart/2005/8/layout/hProcess11"/>
    <dgm:cxn modelId="{113567BA-0CFB-2648-B7BF-0B5AAA67D61A}" type="presParOf" srcId="{644FC417-65C4-4A14-9BD3-0B4FE4983038}" destId="{AC9EBD1C-80AC-5D4F-BC4A-DF698940296E}" srcOrd="2" destOrd="0" presId="urn:microsoft.com/office/officeart/2005/8/layout/hProcess11"/>
    <dgm:cxn modelId="{0A3262C6-923A-704B-983C-4C6D89D1C716}" type="presParOf" srcId="{AC9EBD1C-80AC-5D4F-BC4A-DF698940296E}" destId="{988D8E8A-D7C0-C94E-91F8-6C8D4CCD7C8F}" srcOrd="0" destOrd="0" presId="urn:microsoft.com/office/officeart/2005/8/layout/hProcess11"/>
    <dgm:cxn modelId="{2F88ABFE-91E5-3F4B-8B79-71FA255C6471}" type="presParOf" srcId="{AC9EBD1C-80AC-5D4F-BC4A-DF698940296E}" destId="{2919FF73-9E13-8B4B-AED7-5EA835BD5757}" srcOrd="1" destOrd="0" presId="urn:microsoft.com/office/officeart/2005/8/layout/hProcess11"/>
    <dgm:cxn modelId="{572CEC44-2459-F647-9BBC-ED1006051D05}" type="presParOf" srcId="{AC9EBD1C-80AC-5D4F-BC4A-DF698940296E}" destId="{DA4EAE38-906B-884C-B04A-C4078B233E30}" srcOrd="2" destOrd="0" presId="urn:microsoft.com/office/officeart/2005/8/layout/hProcess11"/>
    <dgm:cxn modelId="{2AD15285-2FC5-F640-93BC-840530E2898E}" type="presParOf" srcId="{644FC417-65C4-4A14-9BD3-0B4FE4983038}" destId="{F8A46D0C-42B4-2342-A824-4106F92F4309}" srcOrd="3" destOrd="0" presId="urn:microsoft.com/office/officeart/2005/8/layout/hProcess11"/>
    <dgm:cxn modelId="{2A042614-4997-9A4C-A6FB-BA9CF67846A1}" type="presParOf" srcId="{644FC417-65C4-4A14-9BD3-0B4FE4983038}" destId="{B0CDFFFF-8878-4A42-946F-9C409B4EF0BC}" srcOrd="4" destOrd="0" presId="urn:microsoft.com/office/officeart/2005/8/layout/hProcess11"/>
    <dgm:cxn modelId="{39769846-AD51-CB45-8511-C9ED68D565EF}" type="presParOf" srcId="{B0CDFFFF-8878-4A42-946F-9C409B4EF0BC}" destId="{4EA133C9-6495-A945-A428-DBBD2139BEFB}" srcOrd="0" destOrd="0" presId="urn:microsoft.com/office/officeart/2005/8/layout/hProcess11"/>
    <dgm:cxn modelId="{662996EB-B46F-B145-B51D-7E9992150BB7}" type="presParOf" srcId="{B0CDFFFF-8878-4A42-946F-9C409B4EF0BC}" destId="{E8FA6DAE-BB28-2842-90A5-2A500EFB9E35}" srcOrd="1" destOrd="0" presId="urn:microsoft.com/office/officeart/2005/8/layout/hProcess11"/>
    <dgm:cxn modelId="{BDA2E895-F208-7047-86A9-4C6919D89F4C}" type="presParOf" srcId="{B0CDFFFF-8878-4A42-946F-9C409B4EF0BC}" destId="{AC697A06-6AD0-664A-B8CE-7997C71291EE}" srcOrd="2" destOrd="0" presId="urn:microsoft.com/office/officeart/2005/8/layout/hProcess11"/>
    <dgm:cxn modelId="{EFB402AC-5049-42CF-AAF5-F6564597F1A9}" type="presParOf" srcId="{644FC417-65C4-4A14-9BD3-0B4FE4983038}" destId="{B7F83558-B746-454C-9E4D-1C5B6461FF57}" srcOrd="5" destOrd="0" presId="urn:microsoft.com/office/officeart/2005/8/layout/hProcess11"/>
    <dgm:cxn modelId="{03498DD0-AF28-884B-891F-423DE3B45E49}" type="presParOf" srcId="{644FC417-65C4-4A14-9BD3-0B4FE4983038}" destId="{D1B82F91-CF60-254A-85A4-E8EF1FF039F9}" srcOrd="6" destOrd="0" presId="urn:microsoft.com/office/officeart/2005/8/layout/hProcess11"/>
    <dgm:cxn modelId="{D1B33F89-0317-8843-A14E-49AA7B971DF7}" type="presParOf" srcId="{D1B82F91-CF60-254A-85A4-E8EF1FF039F9}" destId="{395A1C24-8596-1343-920E-2597465EE46D}" srcOrd="0" destOrd="0" presId="urn:microsoft.com/office/officeart/2005/8/layout/hProcess11"/>
    <dgm:cxn modelId="{1C014103-F288-6A41-85D6-A1801B79377C}" type="presParOf" srcId="{D1B82F91-CF60-254A-85A4-E8EF1FF039F9}" destId="{60EE477E-828C-BB4A-A8F4-2514B181A74C}" srcOrd="1" destOrd="0" presId="urn:microsoft.com/office/officeart/2005/8/layout/hProcess11"/>
    <dgm:cxn modelId="{35D91AA9-DDC0-4949-96E3-C8536B07BADE}" type="presParOf" srcId="{D1B82F91-CF60-254A-85A4-E8EF1FF039F9}" destId="{753EE9F5-DF84-3B44-9522-5848C94D251A}" srcOrd="2" destOrd="0" presId="urn:microsoft.com/office/officeart/2005/8/layout/hProcess11"/>
    <dgm:cxn modelId="{43428340-E9AC-D646-83A2-57C524DDFB25}" type="presParOf" srcId="{644FC417-65C4-4A14-9BD3-0B4FE4983038}" destId="{A8582E3F-F371-0F4D-A71D-66927B7DDC83}" srcOrd="7" destOrd="0" presId="urn:microsoft.com/office/officeart/2005/8/layout/hProcess11"/>
    <dgm:cxn modelId="{14A46141-467B-DE4F-8305-2BC9E1E00AFA}" type="presParOf" srcId="{644FC417-65C4-4A14-9BD3-0B4FE4983038}" destId="{D400554C-54B5-8146-B34E-188076D89774}" srcOrd="8" destOrd="0" presId="urn:microsoft.com/office/officeart/2005/8/layout/hProcess11"/>
    <dgm:cxn modelId="{6B74C4F3-0C34-604B-893A-4FAB0131CE3C}" type="presParOf" srcId="{D400554C-54B5-8146-B34E-188076D89774}" destId="{F466165B-A111-2E4F-9217-D9FF01BF88C3}" srcOrd="0" destOrd="0" presId="urn:microsoft.com/office/officeart/2005/8/layout/hProcess11"/>
    <dgm:cxn modelId="{A63B804C-FAE3-4545-88A4-3B29932C3C1A}" type="presParOf" srcId="{D400554C-54B5-8146-B34E-188076D89774}" destId="{9EAA3ABA-AAD0-E148-B8C7-D46843F29DD8}" srcOrd="1" destOrd="0" presId="urn:microsoft.com/office/officeart/2005/8/layout/hProcess11"/>
    <dgm:cxn modelId="{55B53C85-96DA-C647-AECE-64935B69ED09}" type="presParOf" srcId="{D400554C-54B5-8146-B34E-188076D89774}" destId="{6FE806E0-BA8D-194A-B5CF-A91623A8C24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06BF8A-8530-4B25-A0CB-ABAF60586987}">
      <dsp:nvSpPr>
        <dsp:cNvPr id="0" name=""/>
        <dsp:cNvSpPr/>
      </dsp:nvSpPr>
      <dsp:spPr>
        <a:xfrm>
          <a:off x="527491" y="-4106"/>
          <a:ext cx="3887558" cy="3887558"/>
        </a:xfrm>
        <a:prstGeom prst="circularArrow">
          <a:avLst>
            <a:gd name="adj1" fmla="val 5274"/>
            <a:gd name="adj2" fmla="val 312630"/>
            <a:gd name="adj3" fmla="val 14295417"/>
            <a:gd name="adj4" fmla="val 17087752"/>
            <a:gd name="adj5" fmla="val 547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B8E373-1FEE-4FE5-B48E-BFF896CFB13A}">
      <dsp:nvSpPr>
        <dsp:cNvPr id="0" name=""/>
        <dsp:cNvSpPr/>
      </dsp:nvSpPr>
      <dsp:spPr>
        <a:xfrm>
          <a:off x="1760538" y="1765"/>
          <a:ext cx="1421463" cy="710731"/>
        </a:xfrm>
        <a:prstGeom prst="roundRect">
          <a:avLst/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Cloud Need Identification</a:t>
          </a:r>
        </a:p>
      </dsp:txBody>
      <dsp:txXfrm>
        <a:off x="1795233" y="36460"/>
        <a:ext cx="1352073" cy="641341"/>
      </dsp:txXfrm>
    </dsp:sp>
    <dsp:sp modelId="{59D35E2E-DED6-4890-88CD-859C180E98EB}">
      <dsp:nvSpPr>
        <dsp:cNvPr id="0" name=""/>
        <dsp:cNvSpPr/>
      </dsp:nvSpPr>
      <dsp:spPr>
        <a:xfrm>
          <a:off x="3126350" y="790317"/>
          <a:ext cx="1421463" cy="710731"/>
        </a:xfrm>
        <a:prstGeom prst="roundRect">
          <a:avLst/>
        </a:prstGeom>
        <a:solidFill>
          <a:srgbClr val="E87722">
            <a:hueOff val="0"/>
            <a:satOff val="0"/>
            <a:lum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rgbClr val="FFFFFF"/>
              </a:solidFill>
              <a:latin typeface="Arial" panose="020B0604020202020204"/>
              <a:ea typeface="+mn-ea"/>
              <a:cs typeface="+mn-cs"/>
            </a:rPr>
            <a:t>Cloud</a:t>
          </a:r>
          <a:r>
            <a:rPr lang="en-US" sz="1000" kern="1200"/>
            <a:t> Readiness Assessment</a:t>
          </a:r>
        </a:p>
      </dsp:txBody>
      <dsp:txXfrm>
        <a:off x="3161045" y="825012"/>
        <a:ext cx="1352073" cy="641341"/>
      </dsp:txXfrm>
    </dsp:sp>
    <dsp:sp modelId="{1FF86B24-ADD2-4C72-8C12-68EF662A2246}">
      <dsp:nvSpPr>
        <dsp:cNvPr id="0" name=""/>
        <dsp:cNvSpPr/>
      </dsp:nvSpPr>
      <dsp:spPr>
        <a:xfrm>
          <a:off x="3126350" y="2367420"/>
          <a:ext cx="1421463" cy="7107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Risk &amp; Benefit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Analysis</a:t>
          </a:r>
        </a:p>
      </dsp:txBody>
      <dsp:txXfrm>
        <a:off x="3161045" y="2402115"/>
        <a:ext cx="1352073" cy="641341"/>
      </dsp:txXfrm>
    </dsp:sp>
    <dsp:sp modelId="{70B0665D-596F-4AA3-9F48-1AFD74027ED7}">
      <dsp:nvSpPr>
        <dsp:cNvPr id="0" name=""/>
        <dsp:cNvSpPr/>
      </dsp:nvSpPr>
      <dsp:spPr>
        <a:xfrm>
          <a:off x="1760538" y="3155971"/>
          <a:ext cx="1421463" cy="7107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Business Case</a:t>
          </a:r>
        </a:p>
      </dsp:txBody>
      <dsp:txXfrm>
        <a:off x="1795233" y="3190666"/>
        <a:ext cx="1352073" cy="641341"/>
      </dsp:txXfrm>
    </dsp:sp>
    <dsp:sp modelId="{8123D5B5-498D-4DF1-A595-D7CE9A15868D}">
      <dsp:nvSpPr>
        <dsp:cNvPr id="0" name=""/>
        <dsp:cNvSpPr/>
      </dsp:nvSpPr>
      <dsp:spPr>
        <a:xfrm>
          <a:off x="394727" y="2367420"/>
          <a:ext cx="1421463" cy="7107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Cloud Strategy</a:t>
          </a:r>
        </a:p>
      </dsp:txBody>
      <dsp:txXfrm>
        <a:off x="429422" y="2402115"/>
        <a:ext cx="1352073" cy="641341"/>
      </dsp:txXfrm>
    </dsp:sp>
    <dsp:sp modelId="{7CE63876-8CFC-4FFB-AE2D-6B8ECB005119}">
      <dsp:nvSpPr>
        <dsp:cNvPr id="0" name=""/>
        <dsp:cNvSpPr/>
      </dsp:nvSpPr>
      <dsp:spPr>
        <a:xfrm>
          <a:off x="394727" y="790317"/>
          <a:ext cx="1421463" cy="7107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Transformation Roadmap</a:t>
          </a:r>
        </a:p>
      </dsp:txBody>
      <dsp:txXfrm>
        <a:off x="429422" y="825012"/>
        <a:ext cx="1352073" cy="64134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0A6E0-0A52-4655-9669-B63D3EBECC99}">
      <dsp:nvSpPr>
        <dsp:cNvPr id="0" name=""/>
        <dsp:cNvSpPr/>
      </dsp:nvSpPr>
      <dsp:spPr>
        <a:xfrm>
          <a:off x="3866" y="325620"/>
          <a:ext cx="2093396" cy="1256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No Server Management</a:t>
          </a:r>
        </a:p>
      </dsp:txBody>
      <dsp:txXfrm>
        <a:off x="3866" y="325620"/>
        <a:ext cx="2093396" cy="1256037"/>
      </dsp:txXfrm>
    </dsp:sp>
    <dsp:sp modelId="{A610109B-6AC0-43BB-969D-5D77DF1B667E}">
      <dsp:nvSpPr>
        <dsp:cNvPr id="0" name=""/>
        <dsp:cNvSpPr/>
      </dsp:nvSpPr>
      <dsp:spPr>
        <a:xfrm>
          <a:off x="2306602" y="325620"/>
          <a:ext cx="2093396" cy="1256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Performance capabilities</a:t>
          </a:r>
        </a:p>
      </dsp:txBody>
      <dsp:txXfrm>
        <a:off x="2306602" y="325620"/>
        <a:ext cx="2093396" cy="1256037"/>
      </dsp:txXfrm>
    </dsp:sp>
    <dsp:sp modelId="{04B490F2-1945-41A2-A957-D108760A403B}">
      <dsp:nvSpPr>
        <dsp:cNvPr id="0" name=""/>
        <dsp:cNvSpPr/>
      </dsp:nvSpPr>
      <dsp:spPr>
        <a:xfrm>
          <a:off x="4609337" y="325620"/>
          <a:ext cx="2093396" cy="1256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err="1"/>
            <a:t>AutoScale</a:t>
          </a:r>
          <a:endParaRPr lang="en-US" sz="2500" kern="1200"/>
        </a:p>
      </dsp:txBody>
      <dsp:txXfrm>
        <a:off x="4609337" y="325620"/>
        <a:ext cx="2093396" cy="1256037"/>
      </dsp:txXfrm>
    </dsp:sp>
    <dsp:sp modelId="{F47E026A-6E66-4FA9-9E09-C00825945F3C}">
      <dsp:nvSpPr>
        <dsp:cNvPr id="0" name=""/>
        <dsp:cNvSpPr/>
      </dsp:nvSpPr>
      <dsp:spPr>
        <a:xfrm>
          <a:off x="6912073" y="325620"/>
          <a:ext cx="2093396" cy="1256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High Availability</a:t>
          </a:r>
        </a:p>
      </dsp:txBody>
      <dsp:txXfrm>
        <a:off x="6912073" y="325620"/>
        <a:ext cx="2093396" cy="1256037"/>
      </dsp:txXfrm>
    </dsp:sp>
    <dsp:sp modelId="{82E93AB3-0F83-432A-B40E-8036F328B9B5}">
      <dsp:nvSpPr>
        <dsp:cNvPr id="0" name=""/>
        <dsp:cNvSpPr/>
      </dsp:nvSpPr>
      <dsp:spPr>
        <a:xfrm>
          <a:off x="9214809" y="325620"/>
          <a:ext cx="2093396" cy="12560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Precise Costs</a:t>
          </a:r>
        </a:p>
      </dsp:txBody>
      <dsp:txXfrm>
        <a:off x="9214809" y="325620"/>
        <a:ext cx="2093396" cy="125603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42B8C4-357B-4681-80B2-21D80C796D18}">
      <dsp:nvSpPr>
        <dsp:cNvPr id="0" name=""/>
        <dsp:cNvSpPr/>
      </dsp:nvSpPr>
      <dsp:spPr>
        <a:xfrm>
          <a:off x="0" y="1985307"/>
          <a:ext cx="96647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4AF63B-BCBB-4A15-AFC3-EDAA9130B7AD}">
      <dsp:nvSpPr>
        <dsp:cNvPr id="0" name=""/>
        <dsp:cNvSpPr/>
      </dsp:nvSpPr>
      <dsp:spPr>
        <a:xfrm>
          <a:off x="0" y="1312887"/>
          <a:ext cx="96647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C73B02-02B5-4295-BA8C-195FBA50EF99}">
      <dsp:nvSpPr>
        <dsp:cNvPr id="0" name=""/>
        <dsp:cNvSpPr/>
      </dsp:nvSpPr>
      <dsp:spPr>
        <a:xfrm>
          <a:off x="0" y="640466"/>
          <a:ext cx="96647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614D79-FA40-456B-A90A-CED59F1AB478}">
      <dsp:nvSpPr>
        <dsp:cNvPr id="0" name=""/>
        <dsp:cNvSpPr/>
      </dsp:nvSpPr>
      <dsp:spPr>
        <a:xfrm>
          <a:off x="2512821" y="66"/>
          <a:ext cx="7151878" cy="64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Realtime GraphQL</a:t>
          </a:r>
        </a:p>
      </dsp:txBody>
      <dsp:txXfrm>
        <a:off x="2512821" y="66"/>
        <a:ext cx="7151878" cy="640400"/>
      </dsp:txXfrm>
    </dsp:sp>
    <dsp:sp modelId="{3C1A3297-CAC8-40D4-9F18-7C5A7B45A01E}">
      <dsp:nvSpPr>
        <dsp:cNvPr id="0" name=""/>
        <dsp:cNvSpPr/>
      </dsp:nvSpPr>
      <dsp:spPr>
        <a:xfrm>
          <a:off x="0" y="66"/>
          <a:ext cx="2512822" cy="64040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Factor #1</a:t>
          </a:r>
        </a:p>
      </dsp:txBody>
      <dsp:txXfrm>
        <a:off x="31267" y="31333"/>
        <a:ext cx="2450288" cy="609133"/>
      </dsp:txXfrm>
    </dsp:sp>
    <dsp:sp modelId="{0A16C1C2-AF95-497B-A7B2-3478C38FF1A0}">
      <dsp:nvSpPr>
        <dsp:cNvPr id="0" name=""/>
        <dsp:cNvSpPr/>
      </dsp:nvSpPr>
      <dsp:spPr>
        <a:xfrm>
          <a:off x="2512821" y="672486"/>
          <a:ext cx="7151878" cy="64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Reliable eventing</a:t>
          </a:r>
        </a:p>
      </dsp:txBody>
      <dsp:txXfrm>
        <a:off x="2512821" y="672486"/>
        <a:ext cx="7151878" cy="640400"/>
      </dsp:txXfrm>
    </dsp:sp>
    <dsp:sp modelId="{6FBF74D0-2050-4732-861C-7DC4A818B761}">
      <dsp:nvSpPr>
        <dsp:cNvPr id="0" name=""/>
        <dsp:cNvSpPr/>
      </dsp:nvSpPr>
      <dsp:spPr>
        <a:xfrm>
          <a:off x="0" y="672486"/>
          <a:ext cx="2512822" cy="64040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Factor #2</a:t>
          </a:r>
        </a:p>
      </dsp:txBody>
      <dsp:txXfrm>
        <a:off x="31267" y="703753"/>
        <a:ext cx="2450288" cy="609133"/>
      </dsp:txXfrm>
    </dsp:sp>
    <dsp:sp modelId="{134ED4D9-6755-4A49-80FF-3A6F22D8EB38}">
      <dsp:nvSpPr>
        <dsp:cNvPr id="0" name=""/>
        <dsp:cNvSpPr/>
      </dsp:nvSpPr>
      <dsp:spPr>
        <a:xfrm>
          <a:off x="2512821" y="1344907"/>
          <a:ext cx="7151878" cy="64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Async Serverless</a:t>
          </a:r>
        </a:p>
      </dsp:txBody>
      <dsp:txXfrm>
        <a:off x="2512821" y="1344907"/>
        <a:ext cx="7151878" cy="640400"/>
      </dsp:txXfrm>
    </dsp:sp>
    <dsp:sp modelId="{1FDD889E-32E5-4BD6-BC3E-9A942BCB6F24}">
      <dsp:nvSpPr>
        <dsp:cNvPr id="0" name=""/>
        <dsp:cNvSpPr/>
      </dsp:nvSpPr>
      <dsp:spPr>
        <a:xfrm>
          <a:off x="0" y="1344907"/>
          <a:ext cx="2512822" cy="64040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Factor #3</a:t>
          </a:r>
        </a:p>
      </dsp:txBody>
      <dsp:txXfrm>
        <a:off x="31267" y="1376174"/>
        <a:ext cx="2450288" cy="609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17D713-9372-4B7F-854F-D44A6F0D2C95}">
      <dsp:nvSpPr>
        <dsp:cNvPr id="0" name=""/>
        <dsp:cNvSpPr/>
      </dsp:nvSpPr>
      <dsp:spPr>
        <a:xfrm>
          <a:off x="0" y="13"/>
          <a:ext cx="6723081" cy="318522"/>
        </a:xfrm>
        <a:prstGeom prst="roundRect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/>
            <a:t>“Today’s best Practices are tomorrow’s anti-patterns.”</a:t>
          </a:r>
          <a:endParaRPr lang="en-US" sz="1600" kern="1200"/>
        </a:p>
      </dsp:txBody>
      <dsp:txXfrm>
        <a:off x="15549" y="15562"/>
        <a:ext cx="6691983" cy="2874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58E1E-0AC7-474A-8B0A-98F6BC96F755}">
      <dsp:nvSpPr>
        <dsp:cNvPr id="0" name=""/>
        <dsp:cNvSpPr/>
      </dsp:nvSpPr>
      <dsp:spPr>
        <a:xfrm>
          <a:off x="-4606908" y="-706319"/>
          <a:ext cx="5487751" cy="5487751"/>
        </a:xfrm>
        <a:prstGeom prst="blockArc">
          <a:avLst>
            <a:gd name="adj1" fmla="val 18900000"/>
            <a:gd name="adj2" fmla="val 2700000"/>
            <a:gd name="adj3" fmla="val 39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034F4F-D8D3-41C8-BC00-038E94AC8B85}">
      <dsp:nvSpPr>
        <dsp:cNvPr id="0" name=""/>
        <dsp:cNvSpPr/>
      </dsp:nvSpPr>
      <dsp:spPr>
        <a:xfrm>
          <a:off x="385565" y="254613"/>
          <a:ext cx="10874772" cy="509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457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Customer expects it</a:t>
          </a:r>
        </a:p>
      </dsp:txBody>
      <dsp:txXfrm>
        <a:off x="385565" y="254613"/>
        <a:ext cx="10874772" cy="509552"/>
      </dsp:txXfrm>
    </dsp:sp>
    <dsp:sp modelId="{899E8E17-16C1-462A-928C-0A2F05AAEFAE}">
      <dsp:nvSpPr>
        <dsp:cNvPr id="0" name=""/>
        <dsp:cNvSpPr/>
      </dsp:nvSpPr>
      <dsp:spPr>
        <a:xfrm>
          <a:off x="67095" y="190919"/>
          <a:ext cx="636940" cy="6369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60649-4B5A-4D77-B25D-D62E6A72F854}">
      <dsp:nvSpPr>
        <dsp:cNvPr id="0" name=""/>
        <dsp:cNvSpPr/>
      </dsp:nvSpPr>
      <dsp:spPr>
        <a:xfrm>
          <a:off x="750695" y="1018696"/>
          <a:ext cx="10509642" cy="509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457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Meet demand to operate at scale</a:t>
          </a:r>
        </a:p>
      </dsp:txBody>
      <dsp:txXfrm>
        <a:off x="750695" y="1018696"/>
        <a:ext cx="10509642" cy="509552"/>
      </dsp:txXfrm>
    </dsp:sp>
    <dsp:sp modelId="{2AB2E1CB-9CA9-496E-B44C-A67AAF3C41FC}">
      <dsp:nvSpPr>
        <dsp:cNvPr id="0" name=""/>
        <dsp:cNvSpPr/>
      </dsp:nvSpPr>
      <dsp:spPr>
        <a:xfrm>
          <a:off x="432225" y="955002"/>
          <a:ext cx="636940" cy="6369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0E97FD-6E58-463E-9EF4-D1CF875B33EE}">
      <dsp:nvSpPr>
        <dsp:cNvPr id="0" name=""/>
        <dsp:cNvSpPr/>
      </dsp:nvSpPr>
      <dsp:spPr>
        <a:xfrm>
          <a:off x="862760" y="1782780"/>
          <a:ext cx="10397577" cy="509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457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Gives you more business options</a:t>
          </a:r>
        </a:p>
      </dsp:txBody>
      <dsp:txXfrm>
        <a:off x="862760" y="1782780"/>
        <a:ext cx="10397577" cy="509552"/>
      </dsp:txXfrm>
    </dsp:sp>
    <dsp:sp modelId="{BF755BC0-9115-4C85-B50E-E3D27FC70E0D}">
      <dsp:nvSpPr>
        <dsp:cNvPr id="0" name=""/>
        <dsp:cNvSpPr/>
      </dsp:nvSpPr>
      <dsp:spPr>
        <a:xfrm>
          <a:off x="544290" y="1719086"/>
          <a:ext cx="636940" cy="6369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F5F61B-084F-4D0D-8957-5BFC48221317}">
      <dsp:nvSpPr>
        <dsp:cNvPr id="0" name=""/>
        <dsp:cNvSpPr/>
      </dsp:nvSpPr>
      <dsp:spPr>
        <a:xfrm>
          <a:off x="750695" y="2546864"/>
          <a:ext cx="10509642" cy="509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457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Your competitors are doing it</a:t>
          </a:r>
        </a:p>
      </dsp:txBody>
      <dsp:txXfrm>
        <a:off x="750695" y="2546864"/>
        <a:ext cx="10509642" cy="509552"/>
      </dsp:txXfrm>
    </dsp:sp>
    <dsp:sp modelId="{948E1D6D-EFC1-499B-BF96-E7081EE26E62}">
      <dsp:nvSpPr>
        <dsp:cNvPr id="0" name=""/>
        <dsp:cNvSpPr/>
      </dsp:nvSpPr>
      <dsp:spPr>
        <a:xfrm>
          <a:off x="432225" y="2483170"/>
          <a:ext cx="636940" cy="6369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57AFA4-5369-48CD-8741-FD5357311437}">
      <dsp:nvSpPr>
        <dsp:cNvPr id="0" name=""/>
        <dsp:cNvSpPr/>
      </dsp:nvSpPr>
      <dsp:spPr>
        <a:xfrm>
          <a:off x="385565" y="3310947"/>
          <a:ext cx="10874772" cy="509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4457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It makes everyone happier</a:t>
          </a:r>
        </a:p>
      </dsp:txBody>
      <dsp:txXfrm>
        <a:off x="385565" y="3310947"/>
        <a:ext cx="10874772" cy="509552"/>
      </dsp:txXfrm>
    </dsp:sp>
    <dsp:sp modelId="{0350B0A3-97CA-43F5-A1F2-81DEE0B4BCD9}">
      <dsp:nvSpPr>
        <dsp:cNvPr id="0" name=""/>
        <dsp:cNvSpPr/>
      </dsp:nvSpPr>
      <dsp:spPr>
        <a:xfrm>
          <a:off x="67095" y="3247253"/>
          <a:ext cx="636940" cy="6369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2EFC1-9B27-45F9-B08A-3BE26321DDC3}">
      <dsp:nvSpPr>
        <dsp:cNvPr id="0" name=""/>
        <dsp:cNvSpPr/>
      </dsp:nvSpPr>
      <dsp:spPr>
        <a:xfrm>
          <a:off x="0" y="4073350"/>
          <a:ext cx="113157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D9018E-53C7-4C74-A05F-1640D01E992A}">
      <dsp:nvSpPr>
        <dsp:cNvPr id="0" name=""/>
        <dsp:cNvSpPr/>
      </dsp:nvSpPr>
      <dsp:spPr>
        <a:xfrm>
          <a:off x="0" y="3487711"/>
          <a:ext cx="113157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C84BB4-0E52-4D88-9552-8895DBEA11B2}">
      <dsp:nvSpPr>
        <dsp:cNvPr id="0" name=""/>
        <dsp:cNvSpPr/>
      </dsp:nvSpPr>
      <dsp:spPr>
        <a:xfrm>
          <a:off x="0" y="2902071"/>
          <a:ext cx="113157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4268A-8BA6-4D03-80EE-E992A4D17311}">
      <dsp:nvSpPr>
        <dsp:cNvPr id="0" name=""/>
        <dsp:cNvSpPr/>
      </dsp:nvSpPr>
      <dsp:spPr>
        <a:xfrm>
          <a:off x="0" y="2316432"/>
          <a:ext cx="113157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4A5981-341A-4932-B30B-7E1A7CD79B7B}">
      <dsp:nvSpPr>
        <dsp:cNvPr id="0" name=""/>
        <dsp:cNvSpPr/>
      </dsp:nvSpPr>
      <dsp:spPr>
        <a:xfrm>
          <a:off x="0" y="1730792"/>
          <a:ext cx="113157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1043F-C30B-4DB8-BC0D-163FE4A41B1E}">
      <dsp:nvSpPr>
        <dsp:cNvPr id="0" name=""/>
        <dsp:cNvSpPr/>
      </dsp:nvSpPr>
      <dsp:spPr>
        <a:xfrm>
          <a:off x="0" y="1145153"/>
          <a:ext cx="113157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2EA2F-7F0F-4BAC-A1CF-2886860B415F}">
      <dsp:nvSpPr>
        <dsp:cNvPr id="0" name=""/>
        <dsp:cNvSpPr/>
      </dsp:nvSpPr>
      <dsp:spPr>
        <a:xfrm>
          <a:off x="0" y="559514"/>
          <a:ext cx="113157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57180D-E43A-49E7-8907-113C733B9C1A}">
      <dsp:nvSpPr>
        <dsp:cNvPr id="0" name=""/>
        <dsp:cNvSpPr/>
      </dsp:nvSpPr>
      <dsp:spPr>
        <a:xfrm>
          <a:off x="2942081" y="1762"/>
          <a:ext cx="8373618" cy="557751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Ability to measure a service in your cloud</a:t>
          </a:r>
        </a:p>
      </dsp:txBody>
      <dsp:txXfrm>
        <a:off x="2942081" y="1762"/>
        <a:ext cx="8373618" cy="557751"/>
      </dsp:txXfrm>
    </dsp:sp>
    <dsp:sp modelId="{5816740C-29FD-4AF9-9F27-BB92DB4D81C3}">
      <dsp:nvSpPr>
        <dsp:cNvPr id="0" name=""/>
        <dsp:cNvSpPr/>
      </dsp:nvSpPr>
      <dsp:spPr>
        <a:xfrm>
          <a:off x="0" y="1762"/>
          <a:ext cx="2942082" cy="557751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Visible</a:t>
          </a:r>
        </a:p>
      </dsp:txBody>
      <dsp:txXfrm>
        <a:off x="27232" y="28994"/>
        <a:ext cx="2887618" cy="530519"/>
      </dsp:txXfrm>
    </dsp:sp>
    <dsp:sp modelId="{B11C25E8-06F8-4998-80C5-97D1A2E2210C}">
      <dsp:nvSpPr>
        <dsp:cNvPr id="0" name=""/>
        <dsp:cNvSpPr/>
      </dsp:nvSpPr>
      <dsp:spPr>
        <a:xfrm>
          <a:off x="2942081" y="587401"/>
          <a:ext cx="8373618" cy="557751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Services do not maintain state and can be removed at will</a:t>
          </a:r>
        </a:p>
      </dsp:txBody>
      <dsp:txXfrm>
        <a:off x="2942081" y="587401"/>
        <a:ext cx="8373618" cy="557751"/>
      </dsp:txXfrm>
    </dsp:sp>
    <dsp:sp modelId="{18AA22BE-5EEE-4EAA-A25C-86233FCA2ACE}">
      <dsp:nvSpPr>
        <dsp:cNvPr id="0" name=""/>
        <dsp:cNvSpPr/>
      </dsp:nvSpPr>
      <dsp:spPr>
        <a:xfrm>
          <a:off x="0" y="587401"/>
          <a:ext cx="2942082" cy="557751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Disposable</a:t>
          </a:r>
        </a:p>
      </dsp:txBody>
      <dsp:txXfrm>
        <a:off x="27232" y="614633"/>
        <a:ext cx="2887618" cy="530519"/>
      </dsp:txXfrm>
    </dsp:sp>
    <dsp:sp modelId="{09B7B0F8-DE92-4126-B848-522781972459}">
      <dsp:nvSpPr>
        <dsp:cNvPr id="0" name=""/>
        <dsp:cNvSpPr/>
      </dsp:nvSpPr>
      <dsp:spPr>
        <a:xfrm>
          <a:off x="2942081" y="1173041"/>
          <a:ext cx="8373618" cy="557751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Mature CI/CD pipeline produces predictable builds and deployments</a:t>
          </a:r>
        </a:p>
      </dsp:txBody>
      <dsp:txXfrm>
        <a:off x="2942081" y="1173041"/>
        <a:ext cx="8373618" cy="557751"/>
      </dsp:txXfrm>
    </dsp:sp>
    <dsp:sp modelId="{A26866B9-1256-453C-8321-85049976DB49}">
      <dsp:nvSpPr>
        <dsp:cNvPr id="0" name=""/>
        <dsp:cNvSpPr/>
      </dsp:nvSpPr>
      <dsp:spPr>
        <a:xfrm>
          <a:off x="0" y="1173041"/>
          <a:ext cx="2942082" cy="557751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Repeatable</a:t>
          </a:r>
        </a:p>
      </dsp:txBody>
      <dsp:txXfrm>
        <a:off x="27232" y="1200273"/>
        <a:ext cx="2887618" cy="530519"/>
      </dsp:txXfrm>
    </dsp:sp>
    <dsp:sp modelId="{7CFA9B50-1BF1-44C5-9C6D-DA0FD74A6719}">
      <dsp:nvSpPr>
        <dsp:cNvPr id="0" name=""/>
        <dsp:cNvSpPr/>
      </dsp:nvSpPr>
      <dsp:spPr>
        <a:xfrm>
          <a:off x="2942081" y="1758680"/>
          <a:ext cx="8373618" cy="557751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Applications adhere to the 12-factor app</a:t>
          </a:r>
        </a:p>
      </dsp:txBody>
      <dsp:txXfrm>
        <a:off x="2942081" y="1758680"/>
        <a:ext cx="8373618" cy="557751"/>
      </dsp:txXfrm>
    </dsp:sp>
    <dsp:sp modelId="{9CD56F87-367F-4315-A250-67C8F7C2ABDF}">
      <dsp:nvSpPr>
        <dsp:cNvPr id="0" name=""/>
        <dsp:cNvSpPr/>
      </dsp:nvSpPr>
      <dsp:spPr>
        <a:xfrm>
          <a:off x="0" y="1758680"/>
          <a:ext cx="2942082" cy="557751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Follow 12-factor</a:t>
          </a:r>
        </a:p>
      </dsp:txBody>
      <dsp:txXfrm>
        <a:off x="27232" y="1785912"/>
        <a:ext cx="2887618" cy="530519"/>
      </dsp:txXfrm>
    </dsp:sp>
    <dsp:sp modelId="{95BA4548-064E-4702-AF91-56CD1AD7A6F1}">
      <dsp:nvSpPr>
        <dsp:cNvPr id="0" name=""/>
        <dsp:cNvSpPr/>
      </dsp:nvSpPr>
      <dsp:spPr>
        <a:xfrm>
          <a:off x="2942081" y="2344320"/>
          <a:ext cx="8373618" cy="557751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Applications know how to utilize AuthN and </a:t>
          </a:r>
          <a:r>
            <a:rPr lang="en-US" sz="1800" kern="1200" err="1"/>
            <a:t>AuthZ</a:t>
          </a:r>
          <a:endParaRPr lang="en-US" sz="1800" kern="1200"/>
        </a:p>
      </dsp:txBody>
      <dsp:txXfrm>
        <a:off x="2942081" y="2344320"/>
        <a:ext cx="8373618" cy="557751"/>
      </dsp:txXfrm>
    </dsp:sp>
    <dsp:sp modelId="{8C32485B-74A7-44DB-A393-59D9D5E7D56C}">
      <dsp:nvSpPr>
        <dsp:cNvPr id="0" name=""/>
        <dsp:cNvSpPr/>
      </dsp:nvSpPr>
      <dsp:spPr>
        <a:xfrm>
          <a:off x="0" y="2344320"/>
          <a:ext cx="2942082" cy="557751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Secure</a:t>
          </a:r>
        </a:p>
      </dsp:txBody>
      <dsp:txXfrm>
        <a:off x="27232" y="2371552"/>
        <a:ext cx="2887618" cy="530519"/>
      </dsp:txXfrm>
    </dsp:sp>
    <dsp:sp modelId="{F9D6B3E2-7957-4EEF-A50F-F9802500F810}">
      <dsp:nvSpPr>
        <dsp:cNvPr id="0" name=""/>
        <dsp:cNvSpPr/>
      </dsp:nvSpPr>
      <dsp:spPr>
        <a:xfrm>
          <a:off x="2942081" y="2929959"/>
          <a:ext cx="8373618" cy="557751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New Services can be found &amp; accessed through a decoupled communication interface</a:t>
          </a:r>
        </a:p>
      </dsp:txBody>
      <dsp:txXfrm>
        <a:off x="2942081" y="2929959"/>
        <a:ext cx="8373618" cy="557751"/>
      </dsp:txXfrm>
    </dsp:sp>
    <dsp:sp modelId="{2EA81AE3-5CE4-4785-AD4A-9675AD17901F}">
      <dsp:nvSpPr>
        <dsp:cNvPr id="0" name=""/>
        <dsp:cNvSpPr/>
      </dsp:nvSpPr>
      <dsp:spPr>
        <a:xfrm>
          <a:off x="0" y="2929959"/>
          <a:ext cx="2942082" cy="557751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Distributed</a:t>
          </a:r>
        </a:p>
      </dsp:txBody>
      <dsp:txXfrm>
        <a:off x="27232" y="2957191"/>
        <a:ext cx="2887618" cy="530519"/>
      </dsp:txXfrm>
    </dsp:sp>
    <dsp:sp modelId="{97EF1580-5213-4FD4-955D-1330FA94A378}">
      <dsp:nvSpPr>
        <dsp:cNvPr id="0" name=""/>
        <dsp:cNvSpPr/>
      </dsp:nvSpPr>
      <dsp:spPr>
        <a:xfrm>
          <a:off x="2942081" y="3515598"/>
          <a:ext cx="8373618" cy="557751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Applications are built to emphasize boot-up speed and focus on resource needs</a:t>
          </a:r>
        </a:p>
      </dsp:txBody>
      <dsp:txXfrm>
        <a:off x="2942081" y="3515598"/>
        <a:ext cx="8373618" cy="557751"/>
      </dsp:txXfrm>
    </dsp:sp>
    <dsp:sp modelId="{DF7B91CD-9C21-42F0-AB22-BEEBBBB6D594}">
      <dsp:nvSpPr>
        <dsp:cNvPr id="0" name=""/>
        <dsp:cNvSpPr/>
      </dsp:nvSpPr>
      <dsp:spPr>
        <a:xfrm>
          <a:off x="0" y="3515598"/>
          <a:ext cx="2942082" cy="557751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Performant</a:t>
          </a:r>
        </a:p>
      </dsp:txBody>
      <dsp:txXfrm>
        <a:off x="27232" y="3542830"/>
        <a:ext cx="2887618" cy="5305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536DE-5793-4243-9877-C8C0158A78CA}">
      <dsp:nvSpPr>
        <dsp:cNvPr id="0" name=""/>
        <dsp:cNvSpPr/>
      </dsp:nvSpPr>
      <dsp:spPr>
        <a:xfrm rot="10800000">
          <a:off x="1781917" y="37860"/>
          <a:ext cx="6699460" cy="39632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4767" tIns="72390" rIns="135128" bIns="72390" numCol="1" spcCol="1270" anchor="ctr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Process must be repeatable &amp; reliable</a:t>
          </a:r>
        </a:p>
      </dsp:txBody>
      <dsp:txXfrm rot="10800000">
        <a:off x="1880997" y="37860"/>
        <a:ext cx="6600380" cy="396321"/>
      </dsp:txXfrm>
    </dsp:sp>
    <dsp:sp modelId="{E8C80D64-5EDE-5948-B004-8CBE952ED74D}">
      <dsp:nvSpPr>
        <dsp:cNvPr id="0" name=""/>
        <dsp:cNvSpPr/>
      </dsp:nvSpPr>
      <dsp:spPr>
        <a:xfrm>
          <a:off x="1592998" y="1864"/>
          <a:ext cx="377837" cy="46831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CBE20B3-1FC1-9F4C-B6AD-7316AC92C84F}">
      <dsp:nvSpPr>
        <dsp:cNvPr id="0" name=""/>
        <dsp:cNvSpPr/>
      </dsp:nvSpPr>
      <dsp:spPr>
        <a:xfrm rot="10800000">
          <a:off x="1786538" y="588483"/>
          <a:ext cx="6699460" cy="39632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4767" tIns="72390" rIns="135128" bIns="72390" numCol="1" spcCol="1270" anchor="ctr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Automate everything!!</a:t>
          </a:r>
        </a:p>
      </dsp:txBody>
      <dsp:txXfrm rot="10800000">
        <a:off x="1885618" y="588483"/>
        <a:ext cx="6600380" cy="396321"/>
      </dsp:txXfrm>
    </dsp:sp>
    <dsp:sp modelId="{6B823554-F93F-294C-B9AA-1A6F0AC13849}">
      <dsp:nvSpPr>
        <dsp:cNvPr id="0" name=""/>
        <dsp:cNvSpPr/>
      </dsp:nvSpPr>
      <dsp:spPr>
        <a:xfrm>
          <a:off x="1588377" y="588483"/>
          <a:ext cx="396321" cy="3963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1CFBC0E-78C0-754A-A795-8B12D2331729}">
      <dsp:nvSpPr>
        <dsp:cNvPr id="0" name=""/>
        <dsp:cNvSpPr/>
      </dsp:nvSpPr>
      <dsp:spPr>
        <a:xfrm rot="10800000">
          <a:off x="1786538" y="1103110"/>
          <a:ext cx="6699460" cy="39632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4767" tIns="72390" rIns="135128" bIns="72390" numCol="1" spcCol="1270" anchor="ctr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If something is painful, do it more often</a:t>
          </a:r>
        </a:p>
      </dsp:txBody>
      <dsp:txXfrm rot="10800000">
        <a:off x="1885618" y="1103110"/>
        <a:ext cx="6600380" cy="396321"/>
      </dsp:txXfrm>
    </dsp:sp>
    <dsp:sp modelId="{09025524-A80E-824C-8BD3-234ACC0416E7}">
      <dsp:nvSpPr>
        <dsp:cNvPr id="0" name=""/>
        <dsp:cNvSpPr/>
      </dsp:nvSpPr>
      <dsp:spPr>
        <a:xfrm>
          <a:off x="1588377" y="1103110"/>
          <a:ext cx="396321" cy="3963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391B6EF-3DBE-194A-A575-D0F1797B849C}">
      <dsp:nvSpPr>
        <dsp:cNvPr id="0" name=""/>
        <dsp:cNvSpPr/>
      </dsp:nvSpPr>
      <dsp:spPr>
        <a:xfrm rot="10800000">
          <a:off x="1786538" y="1617737"/>
          <a:ext cx="6699460" cy="39632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4767" tIns="72390" rIns="135128" bIns="72390" numCol="1" spcCol="1270" anchor="ctr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Keep everything in source control</a:t>
          </a:r>
        </a:p>
      </dsp:txBody>
      <dsp:txXfrm rot="10800000">
        <a:off x="1885618" y="1617737"/>
        <a:ext cx="6600380" cy="396321"/>
      </dsp:txXfrm>
    </dsp:sp>
    <dsp:sp modelId="{22D5CD72-38AD-3F40-85B3-50471AFBE179}">
      <dsp:nvSpPr>
        <dsp:cNvPr id="0" name=""/>
        <dsp:cNvSpPr/>
      </dsp:nvSpPr>
      <dsp:spPr>
        <a:xfrm>
          <a:off x="1588377" y="1617737"/>
          <a:ext cx="396321" cy="3963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9233FC3-8F55-BF4C-AAF0-B77C5D4E33DF}">
      <dsp:nvSpPr>
        <dsp:cNvPr id="0" name=""/>
        <dsp:cNvSpPr/>
      </dsp:nvSpPr>
      <dsp:spPr>
        <a:xfrm rot="10800000">
          <a:off x="1786538" y="2132364"/>
          <a:ext cx="6699460" cy="39632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4767" tIns="72390" rIns="135128" bIns="72390" numCol="1" spcCol="1270" anchor="ctr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Done = Released!</a:t>
          </a:r>
        </a:p>
      </dsp:txBody>
      <dsp:txXfrm rot="10800000">
        <a:off x="1885618" y="2132364"/>
        <a:ext cx="6600380" cy="396321"/>
      </dsp:txXfrm>
    </dsp:sp>
    <dsp:sp modelId="{47383898-8504-8149-9EEA-08F6EDEEEA09}">
      <dsp:nvSpPr>
        <dsp:cNvPr id="0" name=""/>
        <dsp:cNvSpPr/>
      </dsp:nvSpPr>
      <dsp:spPr>
        <a:xfrm>
          <a:off x="1588377" y="2132364"/>
          <a:ext cx="396321" cy="3963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8EF2403-5AF6-1E4A-9E0F-490E7E6161CB}">
      <dsp:nvSpPr>
        <dsp:cNvPr id="0" name=""/>
        <dsp:cNvSpPr/>
      </dsp:nvSpPr>
      <dsp:spPr>
        <a:xfrm rot="10800000">
          <a:off x="1786538" y="2646991"/>
          <a:ext cx="6699460" cy="39632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4767" tIns="72390" rIns="135128" bIns="72390" numCol="1" spcCol="1270" anchor="ctr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Build quality in (make metrics visible)</a:t>
          </a:r>
        </a:p>
      </dsp:txBody>
      <dsp:txXfrm rot="10800000">
        <a:off x="1885618" y="2646991"/>
        <a:ext cx="6600380" cy="396321"/>
      </dsp:txXfrm>
    </dsp:sp>
    <dsp:sp modelId="{F0265B08-159E-8E45-9403-9D50D009941E}">
      <dsp:nvSpPr>
        <dsp:cNvPr id="0" name=""/>
        <dsp:cNvSpPr/>
      </dsp:nvSpPr>
      <dsp:spPr>
        <a:xfrm>
          <a:off x="1588377" y="2646991"/>
          <a:ext cx="396321" cy="3963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2D5326C-9371-914B-ACE7-4F2769B897D6}">
      <dsp:nvSpPr>
        <dsp:cNvPr id="0" name=""/>
        <dsp:cNvSpPr/>
      </dsp:nvSpPr>
      <dsp:spPr>
        <a:xfrm rot="10800000">
          <a:off x="1786538" y="3161618"/>
          <a:ext cx="6699460" cy="39632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4767" tIns="72390" rIns="135128" bIns="72390" numCol="1" spcCol="1270" anchor="ctr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Everyone is responsible for the release</a:t>
          </a:r>
        </a:p>
      </dsp:txBody>
      <dsp:txXfrm rot="10800000">
        <a:off x="1885618" y="3161618"/>
        <a:ext cx="6600380" cy="396321"/>
      </dsp:txXfrm>
    </dsp:sp>
    <dsp:sp modelId="{2D21EDAF-22C7-7E44-9BC5-806F4059CBC5}">
      <dsp:nvSpPr>
        <dsp:cNvPr id="0" name=""/>
        <dsp:cNvSpPr/>
      </dsp:nvSpPr>
      <dsp:spPr>
        <a:xfrm>
          <a:off x="1588377" y="3161618"/>
          <a:ext cx="396321" cy="3963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3E5DC39-AA5D-EA4C-8659-864143730B4D}">
      <dsp:nvSpPr>
        <dsp:cNvPr id="0" name=""/>
        <dsp:cNvSpPr/>
      </dsp:nvSpPr>
      <dsp:spPr>
        <a:xfrm rot="10800000">
          <a:off x="1786538" y="3676245"/>
          <a:ext cx="6699460" cy="39632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4767" tIns="72390" rIns="135128" bIns="72390" numCol="1" spcCol="1270" anchor="ctr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Improve continuously </a:t>
          </a:r>
        </a:p>
      </dsp:txBody>
      <dsp:txXfrm rot="10800000">
        <a:off x="1885618" y="3676245"/>
        <a:ext cx="6600380" cy="396321"/>
      </dsp:txXfrm>
    </dsp:sp>
    <dsp:sp modelId="{C8B8D1AE-448F-E64E-9927-058FBFA01069}">
      <dsp:nvSpPr>
        <dsp:cNvPr id="0" name=""/>
        <dsp:cNvSpPr/>
      </dsp:nvSpPr>
      <dsp:spPr>
        <a:xfrm>
          <a:off x="1588377" y="3676245"/>
          <a:ext cx="396321" cy="3963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FE4485-F431-4155-9E60-660F03471BE3}">
      <dsp:nvSpPr>
        <dsp:cNvPr id="0" name=""/>
        <dsp:cNvSpPr/>
      </dsp:nvSpPr>
      <dsp:spPr>
        <a:xfrm>
          <a:off x="696570" y="0"/>
          <a:ext cx="9566610" cy="425551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A357BDC-D8C4-DD44-9510-C58E88699567}">
      <dsp:nvSpPr>
        <dsp:cNvPr id="0" name=""/>
        <dsp:cNvSpPr/>
      </dsp:nvSpPr>
      <dsp:spPr>
        <a:xfrm>
          <a:off x="1553838" y="3247303"/>
          <a:ext cx="156603" cy="156603"/>
        </a:xfrm>
        <a:prstGeom prst="ellipse">
          <a:avLst/>
        </a:prstGeom>
        <a:solidFill>
          <a:schemeClr val="accent1"/>
        </a:solidFill>
        <a:ln w="28575"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0A3F9C7-2B1F-0043-91E3-EC8766EA6D1B}">
      <dsp:nvSpPr>
        <dsp:cNvPr id="0" name=""/>
        <dsp:cNvSpPr/>
      </dsp:nvSpPr>
      <dsp:spPr>
        <a:xfrm>
          <a:off x="2292956" y="3482737"/>
          <a:ext cx="3251114" cy="456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81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Build binaries once</a:t>
          </a:r>
        </a:p>
      </dsp:txBody>
      <dsp:txXfrm>
        <a:off x="2292956" y="3482737"/>
        <a:ext cx="3251114" cy="456910"/>
      </dsp:txXfrm>
    </dsp:sp>
    <dsp:sp modelId="{B89524E0-DF0D-334E-85A3-75E404D1CC29}">
      <dsp:nvSpPr>
        <dsp:cNvPr id="0" name=""/>
        <dsp:cNvSpPr/>
      </dsp:nvSpPr>
      <dsp:spPr>
        <a:xfrm>
          <a:off x="3391341" y="2203671"/>
          <a:ext cx="212732" cy="212729"/>
        </a:xfrm>
        <a:prstGeom prst="ellipse">
          <a:avLst/>
        </a:prstGeom>
        <a:solidFill>
          <a:schemeClr val="accent1"/>
        </a:solidFill>
        <a:ln w="28575"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FB1DECE-E978-954D-9196-11D1D1982EF7}">
      <dsp:nvSpPr>
        <dsp:cNvPr id="0" name=""/>
        <dsp:cNvSpPr/>
      </dsp:nvSpPr>
      <dsp:spPr>
        <a:xfrm>
          <a:off x="481778" y="375280"/>
          <a:ext cx="2886675" cy="898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314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 the same mechanism to deploy everywhere</a:t>
          </a:r>
        </a:p>
      </dsp:txBody>
      <dsp:txXfrm>
        <a:off x="481778" y="375280"/>
        <a:ext cx="2886675" cy="898387"/>
      </dsp:txXfrm>
    </dsp:sp>
    <dsp:sp modelId="{5AC0AD2B-7167-4144-BB54-FFC3EE12F52F}">
      <dsp:nvSpPr>
        <dsp:cNvPr id="0" name=""/>
        <dsp:cNvSpPr/>
      </dsp:nvSpPr>
      <dsp:spPr>
        <a:xfrm>
          <a:off x="5523577" y="1489791"/>
          <a:ext cx="360868" cy="360868"/>
        </a:xfrm>
        <a:prstGeom prst="ellipse">
          <a:avLst/>
        </a:prstGeom>
        <a:solidFill>
          <a:schemeClr val="accent1"/>
        </a:solidFill>
        <a:ln w="28575"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8C038DE-A58F-4F4A-BA2D-D88BC72D6590}">
      <dsp:nvSpPr>
        <dsp:cNvPr id="0" name=""/>
        <dsp:cNvSpPr/>
      </dsp:nvSpPr>
      <dsp:spPr>
        <a:xfrm>
          <a:off x="6167991" y="2385915"/>
          <a:ext cx="4401377" cy="1615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216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Smoke Test / Deploy Frequently</a:t>
          </a:r>
        </a:p>
      </dsp:txBody>
      <dsp:txXfrm>
        <a:off x="6167991" y="2385915"/>
        <a:ext cx="4401377" cy="1615659"/>
      </dsp:txXfrm>
    </dsp:sp>
    <dsp:sp modelId="{54B10DC5-9E20-524C-9497-92FBC67539DF}">
      <dsp:nvSpPr>
        <dsp:cNvPr id="0" name=""/>
        <dsp:cNvSpPr/>
      </dsp:nvSpPr>
      <dsp:spPr>
        <a:xfrm>
          <a:off x="8103875" y="937581"/>
          <a:ext cx="483426" cy="483426"/>
        </a:xfrm>
        <a:prstGeom prst="ellipse">
          <a:avLst/>
        </a:prstGeom>
        <a:solidFill>
          <a:schemeClr val="accent1"/>
        </a:solidFill>
        <a:ln w="28575">
          <a:solidFill>
            <a:schemeClr val="bg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8D41F4C-E515-B840-9F34-5608DF632F9B}">
      <dsp:nvSpPr>
        <dsp:cNvPr id="0" name=""/>
        <dsp:cNvSpPr/>
      </dsp:nvSpPr>
      <dsp:spPr>
        <a:xfrm>
          <a:off x="4677772" y="121087"/>
          <a:ext cx="4008782" cy="1541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58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</a:p>
      </dsp:txBody>
      <dsp:txXfrm>
        <a:off x="4677772" y="121087"/>
        <a:ext cx="4008782" cy="15416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DA68D7-AB51-4C28-8F40-DFD86F5633E6}">
      <dsp:nvSpPr>
        <dsp:cNvPr id="0" name=""/>
        <dsp:cNvSpPr/>
      </dsp:nvSpPr>
      <dsp:spPr>
        <a:xfrm rot="5400000">
          <a:off x="994649" y="1479194"/>
          <a:ext cx="1430326" cy="238003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DA02DE-5203-418E-8F71-A18E249323E4}">
      <dsp:nvSpPr>
        <dsp:cNvPr id="0" name=""/>
        <dsp:cNvSpPr/>
      </dsp:nvSpPr>
      <dsp:spPr>
        <a:xfrm>
          <a:off x="755892" y="2190311"/>
          <a:ext cx="2148705" cy="1883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Cloud Ready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No File System Dependency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Self contained application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Platform managed ports/address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Consume off-platform services</a:t>
          </a:r>
        </a:p>
      </dsp:txBody>
      <dsp:txXfrm>
        <a:off x="755892" y="2190311"/>
        <a:ext cx="2148705" cy="1883466"/>
      </dsp:txXfrm>
    </dsp:sp>
    <dsp:sp modelId="{A8E9CDDB-E893-4E50-9329-F37901B9F570}">
      <dsp:nvSpPr>
        <dsp:cNvPr id="0" name=""/>
        <dsp:cNvSpPr/>
      </dsp:nvSpPr>
      <dsp:spPr>
        <a:xfrm>
          <a:off x="2499181" y="1303974"/>
          <a:ext cx="405416" cy="40541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6A7973-C540-4FAE-BE90-B0F83CEAA403}">
      <dsp:nvSpPr>
        <dsp:cNvPr id="0" name=""/>
        <dsp:cNvSpPr/>
      </dsp:nvSpPr>
      <dsp:spPr>
        <a:xfrm rot="5400000">
          <a:off x="3625084" y="828290"/>
          <a:ext cx="1430326" cy="238003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0D0F6-0EFB-4E20-B31E-A3293DC1E250}">
      <dsp:nvSpPr>
        <dsp:cNvPr id="0" name=""/>
        <dsp:cNvSpPr/>
      </dsp:nvSpPr>
      <dsp:spPr>
        <a:xfrm>
          <a:off x="3386327" y="1539407"/>
          <a:ext cx="2148705" cy="1883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Cloud Friendly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Twelve factor app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Horizontal scalable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Leverage Platform for HA</a:t>
          </a:r>
        </a:p>
      </dsp:txBody>
      <dsp:txXfrm>
        <a:off x="3386327" y="1539407"/>
        <a:ext cx="2148705" cy="1883466"/>
      </dsp:txXfrm>
    </dsp:sp>
    <dsp:sp modelId="{DD18F637-6990-4E2A-B15B-0F4010163923}">
      <dsp:nvSpPr>
        <dsp:cNvPr id="0" name=""/>
        <dsp:cNvSpPr/>
      </dsp:nvSpPr>
      <dsp:spPr>
        <a:xfrm>
          <a:off x="5129616" y="653070"/>
          <a:ext cx="405416" cy="40541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26D9CE-6B76-448D-ADEC-3386A28CBD67}">
      <dsp:nvSpPr>
        <dsp:cNvPr id="0" name=""/>
        <dsp:cNvSpPr/>
      </dsp:nvSpPr>
      <dsp:spPr>
        <a:xfrm rot="5400000">
          <a:off x="6255519" y="177387"/>
          <a:ext cx="1430326" cy="238003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6C6140-9F4F-4163-9E17-3876993A7814}">
      <dsp:nvSpPr>
        <dsp:cNvPr id="0" name=""/>
        <dsp:cNvSpPr/>
      </dsp:nvSpPr>
      <dsp:spPr>
        <a:xfrm>
          <a:off x="6016762" y="888503"/>
          <a:ext cx="2148705" cy="1883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Cloud Resilient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Designed for failure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Apps unaffected by dependencies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Proactive failure testing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Metrics and monitoring baked in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Cloud agnostic runtime</a:t>
          </a:r>
        </a:p>
      </dsp:txBody>
      <dsp:txXfrm>
        <a:off x="6016762" y="888503"/>
        <a:ext cx="2148705" cy="1883466"/>
      </dsp:txXfrm>
    </dsp:sp>
    <dsp:sp modelId="{3FEC3D61-7E7E-48DD-8F26-4083E90053E6}">
      <dsp:nvSpPr>
        <dsp:cNvPr id="0" name=""/>
        <dsp:cNvSpPr/>
      </dsp:nvSpPr>
      <dsp:spPr>
        <a:xfrm>
          <a:off x="7760051" y="2166"/>
          <a:ext cx="405416" cy="405416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0EBF6-6756-4D7A-A652-6F4EEBCEFAB2}">
      <dsp:nvSpPr>
        <dsp:cNvPr id="0" name=""/>
        <dsp:cNvSpPr/>
      </dsp:nvSpPr>
      <dsp:spPr>
        <a:xfrm rot="5400000">
          <a:off x="8885954" y="-473516"/>
          <a:ext cx="1430326" cy="2380031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B4BFD-D912-4684-9033-E05949318579}">
      <dsp:nvSpPr>
        <dsp:cNvPr id="0" name=""/>
        <dsp:cNvSpPr/>
      </dsp:nvSpPr>
      <dsp:spPr>
        <a:xfrm>
          <a:off x="8647197" y="237599"/>
          <a:ext cx="2148705" cy="1883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Cloud Native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Microservices architecture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API-first design</a:t>
          </a:r>
        </a:p>
      </dsp:txBody>
      <dsp:txXfrm>
        <a:off x="8647197" y="237599"/>
        <a:ext cx="2148705" cy="18834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9D5026-7ECA-4F00-9581-A01546366A1C}">
      <dsp:nvSpPr>
        <dsp:cNvPr id="0" name=""/>
        <dsp:cNvSpPr/>
      </dsp:nvSpPr>
      <dsp:spPr>
        <a:xfrm>
          <a:off x="-4527680" y="-694274"/>
          <a:ext cx="5393634" cy="5393634"/>
        </a:xfrm>
        <a:prstGeom prst="blockArc">
          <a:avLst>
            <a:gd name="adj1" fmla="val 18900000"/>
            <a:gd name="adj2" fmla="val 2700000"/>
            <a:gd name="adj3" fmla="val 4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8DEC0D-3ADA-4776-91BC-9801EE2740B1}">
      <dsp:nvSpPr>
        <dsp:cNvPr id="0" name=""/>
        <dsp:cNvSpPr/>
      </dsp:nvSpPr>
      <dsp:spPr>
        <a:xfrm>
          <a:off x="379094" y="250237"/>
          <a:ext cx="10878721" cy="5007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750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Business Case for Cloud Migration</a:t>
          </a:r>
        </a:p>
      </dsp:txBody>
      <dsp:txXfrm>
        <a:off x="379094" y="250237"/>
        <a:ext cx="10878721" cy="500795"/>
      </dsp:txXfrm>
    </dsp:sp>
    <dsp:sp modelId="{7DB4C323-CDA2-4D48-9CFA-F4F0C80D66D9}">
      <dsp:nvSpPr>
        <dsp:cNvPr id="0" name=""/>
        <dsp:cNvSpPr/>
      </dsp:nvSpPr>
      <dsp:spPr>
        <a:xfrm>
          <a:off x="66096" y="187638"/>
          <a:ext cx="625994" cy="6259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195E7B-5411-4A5A-AA4B-5415F3AD7835}">
      <dsp:nvSpPr>
        <dsp:cNvPr id="0" name=""/>
        <dsp:cNvSpPr/>
      </dsp:nvSpPr>
      <dsp:spPr>
        <a:xfrm>
          <a:off x="737949" y="1001191"/>
          <a:ext cx="10519866" cy="5007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750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Estimate Timeline and Budgets</a:t>
          </a:r>
        </a:p>
      </dsp:txBody>
      <dsp:txXfrm>
        <a:off x="737949" y="1001191"/>
        <a:ext cx="10519866" cy="500795"/>
      </dsp:txXfrm>
    </dsp:sp>
    <dsp:sp modelId="{5ABB537D-0209-46BF-A3AE-F09E1EB10516}">
      <dsp:nvSpPr>
        <dsp:cNvPr id="0" name=""/>
        <dsp:cNvSpPr/>
      </dsp:nvSpPr>
      <dsp:spPr>
        <a:xfrm>
          <a:off x="424952" y="938591"/>
          <a:ext cx="625994" cy="6259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3DAC9-AAF3-48B0-82E2-E3DA2AAD3FD0}">
      <dsp:nvSpPr>
        <dsp:cNvPr id="0" name=""/>
        <dsp:cNvSpPr/>
      </dsp:nvSpPr>
      <dsp:spPr>
        <a:xfrm>
          <a:off x="848089" y="1752144"/>
          <a:ext cx="10409726" cy="5007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750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Establish a Cloud Operating Model</a:t>
          </a:r>
        </a:p>
      </dsp:txBody>
      <dsp:txXfrm>
        <a:off x="848089" y="1752144"/>
        <a:ext cx="10409726" cy="500795"/>
      </dsp:txXfrm>
    </dsp:sp>
    <dsp:sp modelId="{B02D8DCC-823C-44D2-AD0A-616CA1948932}">
      <dsp:nvSpPr>
        <dsp:cNvPr id="0" name=""/>
        <dsp:cNvSpPr/>
      </dsp:nvSpPr>
      <dsp:spPr>
        <a:xfrm>
          <a:off x="535092" y="1689545"/>
          <a:ext cx="625994" cy="6259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B2C6B-CA57-4C9C-8BC3-24396B70B3A2}">
      <dsp:nvSpPr>
        <dsp:cNvPr id="0" name=""/>
        <dsp:cNvSpPr/>
      </dsp:nvSpPr>
      <dsp:spPr>
        <a:xfrm>
          <a:off x="737949" y="2503098"/>
          <a:ext cx="10519866" cy="5007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750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Assess relative complexity and risk of migrating a service to a cloud solution</a:t>
          </a:r>
          <a:endParaRPr lang="en-US" sz="1600" kern="1200"/>
        </a:p>
      </dsp:txBody>
      <dsp:txXfrm>
        <a:off x="737949" y="2503098"/>
        <a:ext cx="10519866" cy="500795"/>
      </dsp:txXfrm>
    </dsp:sp>
    <dsp:sp modelId="{07D35C23-987E-4635-A826-160E638CB5DE}">
      <dsp:nvSpPr>
        <dsp:cNvPr id="0" name=""/>
        <dsp:cNvSpPr/>
      </dsp:nvSpPr>
      <dsp:spPr>
        <a:xfrm>
          <a:off x="424952" y="2440498"/>
          <a:ext cx="625994" cy="6259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E6EC37-C71C-48B9-96AE-3E0E5A65B0E9}">
      <dsp:nvSpPr>
        <dsp:cNvPr id="0" name=""/>
        <dsp:cNvSpPr/>
      </dsp:nvSpPr>
      <dsp:spPr>
        <a:xfrm>
          <a:off x="379094" y="3254051"/>
          <a:ext cx="10878721" cy="5007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7507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0" i="0" kern="1200"/>
            <a:t>Determine which of the 6 "Re-s" are most appropriate for this services:</a:t>
          </a:r>
          <a:endParaRPr lang="en-US" sz="1600" kern="1200"/>
        </a:p>
      </dsp:txBody>
      <dsp:txXfrm>
        <a:off x="379094" y="3254051"/>
        <a:ext cx="10878721" cy="500795"/>
      </dsp:txXfrm>
    </dsp:sp>
    <dsp:sp modelId="{F9153A73-0D3C-4B05-9B0C-8CFE36028CB0}">
      <dsp:nvSpPr>
        <dsp:cNvPr id="0" name=""/>
        <dsp:cNvSpPr/>
      </dsp:nvSpPr>
      <dsp:spPr>
        <a:xfrm>
          <a:off x="66096" y="3191451"/>
          <a:ext cx="625994" cy="6259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72F22C-099E-498D-8DC7-9B2A966FB234}">
      <dsp:nvSpPr>
        <dsp:cNvPr id="0" name=""/>
        <dsp:cNvSpPr/>
      </dsp:nvSpPr>
      <dsp:spPr>
        <a:xfrm>
          <a:off x="0" y="1357884"/>
          <a:ext cx="9902952" cy="1810512"/>
        </a:xfrm>
        <a:prstGeom prst="notchedRightArrow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D5A485-77E1-4371-B1DA-5501D50167D9}">
      <dsp:nvSpPr>
        <dsp:cNvPr id="0" name=""/>
        <dsp:cNvSpPr/>
      </dsp:nvSpPr>
      <dsp:spPr>
        <a:xfrm>
          <a:off x="3916" y="0"/>
          <a:ext cx="1712466" cy="1810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92D050"/>
              </a:solidFill>
            </a:rPr>
            <a:t>Design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Processes &amp; tools associated with how a service designed </a:t>
          </a:r>
        </a:p>
      </dsp:txBody>
      <dsp:txXfrm>
        <a:off x="3916" y="0"/>
        <a:ext cx="1712466" cy="1810512"/>
      </dsp:txXfrm>
    </dsp:sp>
    <dsp:sp modelId="{D1720A3A-5323-47FA-A501-DB9E770BAE3D}">
      <dsp:nvSpPr>
        <dsp:cNvPr id="0" name=""/>
        <dsp:cNvSpPr/>
      </dsp:nvSpPr>
      <dsp:spPr>
        <a:xfrm>
          <a:off x="633835" y="2036826"/>
          <a:ext cx="452628" cy="452628"/>
        </a:xfrm>
        <a:prstGeom prst="ellipse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8D8E8A-D7C0-C94E-91F8-6C8D4CCD7C8F}">
      <dsp:nvSpPr>
        <dsp:cNvPr id="0" name=""/>
        <dsp:cNvSpPr/>
      </dsp:nvSpPr>
      <dsp:spPr>
        <a:xfrm>
          <a:off x="1802006" y="2715768"/>
          <a:ext cx="1712466" cy="1810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92D050"/>
              </a:solidFill>
            </a:rPr>
            <a:t>Build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How solutions are built and adhere to cloud-native principles</a:t>
          </a:r>
        </a:p>
      </dsp:txBody>
      <dsp:txXfrm>
        <a:off x="1802006" y="2715768"/>
        <a:ext cx="1712466" cy="1810512"/>
      </dsp:txXfrm>
    </dsp:sp>
    <dsp:sp modelId="{2919FF73-9E13-8B4B-AED7-5EA835BD5757}">
      <dsp:nvSpPr>
        <dsp:cNvPr id="0" name=""/>
        <dsp:cNvSpPr/>
      </dsp:nvSpPr>
      <dsp:spPr>
        <a:xfrm>
          <a:off x="2431925" y="2036826"/>
          <a:ext cx="452628" cy="452628"/>
        </a:xfrm>
        <a:prstGeom prst="ellipse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A133C9-6495-A945-A428-DBBD2139BEFB}">
      <dsp:nvSpPr>
        <dsp:cNvPr id="0" name=""/>
        <dsp:cNvSpPr/>
      </dsp:nvSpPr>
      <dsp:spPr>
        <a:xfrm>
          <a:off x="3600095" y="0"/>
          <a:ext cx="1712466" cy="1810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92D050"/>
              </a:solidFill>
            </a:rPr>
            <a:t>Test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Methodologies &amp; Implementation tactics for ensuring quality &amp; Completeness</a:t>
          </a:r>
        </a:p>
      </dsp:txBody>
      <dsp:txXfrm>
        <a:off x="3600095" y="0"/>
        <a:ext cx="1712466" cy="1810512"/>
      </dsp:txXfrm>
    </dsp:sp>
    <dsp:sp modelId="{E8FA6DAE-BB28-2842-90A5-2A500EFB9E35}">
      <dsp:nvSpPr>
        <dsp:cNvPr id="0" name=""/>
        <dsp:cNvSpPr/>
      </dsp:nvSpPr>
      <dsp:spPr>
        <a:xfrm>
          <a:off x="4230014" y="2036826"/>
          <a:ext cx="452628" cy="452628"/>
        </a:xfrm>
        <a:prstGeom prst="ellipse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5A1C24-8596-1343-920E-2597465EE46D}">
      <dsp:nvSpPr>
        <dsp:cNvPr id="0" name=""/>
        <dsp:cNvSpPr/>
      </dsp:nvSpPr>
      <dsp:spPr>
        <a:xfrm>
          <a:off x="5398184" y="2715768"/>
          <a:ext cx="1712466" cy="1810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92D050"/>
              </a:solidFill>
            </a:rPr>
            <a:t>Deploy / Lifecycle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Defined capabilities controlling the deployment &amp; lifecycle of services through automation</a:t>
          </a:r>
        </a:p>
      </dsp:txBody>
      <dsp:txXfrm>
        <a:off x="5398184" y="2715768"/>
        <a:ext cx="1712466" cy="1810512"/>
      </dsp:txXfrm>
    </dsp:sp>
    <dsp:sp modelId="{60EE477E-828C-BB4A-A8F4-2514B181A74C}">
      <dsp:nvSpPr>
        <dsp:cNvPr id="0" name=""/>
        <dsp:cNvSpPr/>
      </dsp:nvSpPr>
      <dsp:spPr>
        <a:xfrm>
          <a:off x="6028103" y="2036826"/>
          <a:ext cx="452628" cy="452628"/>
        </a:xfrm>
        <a:prstGeom prst="ellipse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66165B-A111-2E4F-9217-D9FF01BF88C3}">
      <dsp:nvSpPr>
        <dsp:cNvPr id="0" name=""/>
        <dsp:cNvSpPr/>
      </dsp:nvSpPr>
      <dsp:spPr>
        <a:xfrm>
          <a:off x="7196274" y="0"/>
          <a:ext cx="1712466" cy="1810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92D050"/>
              </a:solidFill>
            </a:rPr>
            <a:t>Monitor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Mechanism &amp; Tooling used to enhance observability and adhere to SRE principles</a:t>
          </a:r>
        </a:p>
      </dsp:txBody>
      <dsp:txXfrm>
        <a:off x="7196274" y="0"/>
        <a:ext cx="1712466" cy="1810512"/>
      </dsp:txXfrm>
    </dsp:sp>
    <dsp:sp modelId="{9EAA3ABA-AAD0-E148-B8C7-D46843F29DD8}">
      <dsp:nvSpPr>
        <dsp:cNvPr id="0" name=""/>
        <dsp:cNvSpPr/>
      </dsp:nvSpPr>
      <dsp:spPr>
        <a:xfrm>
          <a:off x="7826193" y="2036826"/>
          <a:ext cx="452628" cy="452628"/>
        </a:xfrm>
        <a:prstGeom prst="ellipse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C8623D-2600-8B4E-9880-1F8F2866E3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E524F-FC6C-9844-8394-D4AA353F6C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F9069-B7F4-F34D-9B36-2A35E465BB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7199D-25F8-A745-8C7F-F9C786EEBB0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32D081-565B-C446-8631-F3EAC4DA2C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9ED82-0CB5-7D41-A2C7-2F0BC902BB2A}" type="datetimeFigureOut">
              <a:rPr lang="en-US" smtClean="0"/>
              <a:t>6/19/19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210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059E1-8A92-412E-9FFC-46DC2A12AD11}" type="datetimeFigureOut">
              <a:rPr lang="en-US" smtClean="0"/>
              <a:t>6/19/19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1AA27-3892-4360-B986-D6B124C22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8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8F/cloud-assessment/blob/master/assessment.md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3factor.app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39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65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84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01560-87C0-4F5C-A8D4-49B8CF15AF9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63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>
                <a:solidFill>
                  <a:prstClr val="black"/>
                </a:solidFill>
              </a:rPr>
              <a:pPr/>
              <a:t>6/19/19 2:48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39" eaLnBrk="0" hangingPunct="0"/>
            <a:r>
              <a:rPr lang="en-US" sz="5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404274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https://github.com/18F/cloud-assessment/blob/master/assessment.md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49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github.optum.com</a:t>
            </a:r>
            <a:r>
              <a:rPr lang="en-US"/>
              <a:t>/</a:t>
            </a:r>
            <a:r>
              <a:rPr lang="en-US" err="1"/>
              <a:t>OPTUMSource</a:t>
            </a:r>
            <a:r>
              <a:rPr lang="en-US"/>
              <a:t>/blank/blob/master/web/</a:t>
            </a:r>
            <a:r>
              <a:rPr lang="en-US" err="1"/>
              <a:t>src</a:t>
            </a:r>
            <a:r>
              <a:rPr lang="en-US"/>
              <a:t>/main/resources/</a:t>
            </a:r>
            <a:r>
              <a:rPr lang="en-US" err="1"/>
              <a:t>application.yml</a:t>
            </a:r>
            <a:endParaRPr lang="en-US"/>
          </a:p>
          <a:p>
            <a:endParaRPr lang="en-US"/>
          </a:p>
          <a:p>
            <a:r>
              <a:rPr lang="en-US"/>
              <a:t>https://</a:t>
            </a:r>
            <a:r>
              <a:rPr lang="en-US" err="1"/>
              <a:t>github.optum.com</a:t>
            </a:r>
            <a:r>
              <a:rPr lang="en-US"/>
              <a:t>/</a:t>
            </a:r>
            <a:r>
              <a:rPr lang="en-US" err="1"/>
              <a:t>DataExternalization</a:t>
            </a:r>
            <a:r>
              <a:rPr lang="en-US"/>
              <a:t>/eligibility-</a:t>
            </a:r>
            <a:r>
              <a:rPr lang="en-US" err="1"/>
              <a:t>api</a:t>
            </a:r>
            <a:r>
              <a:rPr lang="en-US"/>
              <a:t>-consumer/blob/master/</a:t>
            </a:r>
            <a:r>
              <a:rPr lang="en-US" err="1"/>
              <a:t>src</a:t>
            </a:r>
            <a:r>
              <a:rPr lang="en-US"/>
              <a:t>/main/resources/application.yml#L143 and https://</a:t>
            </a:r>
            <a:r>
              <a:rPr lang="en-US" err="1"/>
              <a:t>github.optum.com</a:t>
            </a:r>
            <a:r>
              <a:rPr lang="en-US"/>
              <a:t>/</a:t>
            </a:r>
            <a:r>
              <a:rPr lang="en-US" err="1"/>
              <a:t>DataExternalization</a:t>
            </a:r>
            <a:r>
              <a:rPr lang="en-US"/>
              <a:t>/eligibility-</a:t>
            </a:r>
            <a:r>
              <a:rPr lang="en-US" err="1"/>
              <a:t>api</a:t>
            </a:r>
            <a:r>
              <a:rPr lang="en-US"/>
              <a:t>-consumer/blob/master/osedeploy.yaml#L92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99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82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github.optum.com</a:t>
            </a:r>
            <a:r>
              <a:rPr lang="en-US"/>
              <a:t>/</a:t>
            </a:r>
            <a:r>
              <a:rPr lang="en-US" err="1"/>
              <a:t>DataExternalization</a:t>
            </a:r>
            <a:r>
              <a:rPr lang="en-US"/>
              <a:t>/eligibility-</a:t>
            </a:r>
            <a:r>
              <a:rPr lang="en-US" err="1"/>
              <a:t>api</a:t>
            </a:r>
            <a:r>
              <a:rPr lang="en-US"/>
              <a:t>-consumer/blob/master/osedeploy.yaml#L245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19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github.optum.com</a:t>
            </a:r>
            <a:r>
              <a:rPr lang="en-US"/>
              <a:t>/gist/</a:t>
            </a:r>
            <a:r>
              <a:rPr lang="en-US" err="1"/>
              <a:t>aaronkorver</a:t>
            </a:r>
            <a:r>
              <a:rPr lang="en-US"/>
              <a:t>/3f130bb388766ee95441f09a70e0f82b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25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81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SAY:</a:t>
            </a: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B1AA27-3892-4360-B986-D6B124C22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750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Ref: </a:t>
            </a:r>
            <a:r>
              <a:rPr lang="en-US">
                <a:hlinkClick r:id="rId3"/>
              </a:rPr>
              <a:t>https://3factor.app/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82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54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55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F64C424B-C749-4819-BEAF-C73A3A7C174A}" type="datetime8">
              <a:rPr lang="en-US" smtClean="0">
                <a:solidFill>
                  <a:prstClr val="black"/>
                </a:solidFill>
              </a:rPr>
              <a:pPr/>
              <a:t>6/19/19 2:48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932239" eaLnBrk="0" hangingPunct="0"/>
            <a:r>
              <a:rPr lang="en-US" sz="5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© 2016 Optum,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794449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SAY:</a:t>
            </a:r>
          </a:p>
          <a:p>
            <a:endParaRPr lang="en-US" b="1"/>
          </a:p>
          <a:p>
            <a:r>
              <a:rPr lang="en-US"/>
              <a:t>After completing this session, you should be able to:</a:t>
            </a: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B1AA27-3892-4360-B986-D6B124C22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516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47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08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77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25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52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54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9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9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v Days - Intr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BC4B5F-4801-1049-98FD-CF515D3699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87"/>
          <a:stretch/>
        </p:blipFill>
        <p:spPr>
          <a:xfrm>
            <a:off x="2778553" y="9940"/>
            <a:ext cx="9413448" cy="68465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0D225F-4753-B44A-8AF4-63AE627A2F49}"/>
              </a:ext>
            </a:extLst>
          </p:cNvPr>
          <p:cNvSpPr/>
          <p:nvPr userDrawn="1"/>
        </p:nvSpPr>
        <p:spPr>
          <a:xfrm>
            <a:off x="0" y="9940"/>
            <a:ext cx="11608904" cy="6858000"/>
          </a:xfrm>
          <a:prstGeom prst="rect">
            <a:avLst/>
          </a:prstGeom>
          <a:gradFill>
            <a:gsLst>
              <a:gs pos="75000">
                <a:srgbClr val="F9F9F9">
                  <a:alpha val="50000"/>
                </a:srgbClr>
              </a:gs>
              <a:gs pos="33000">
                <a:schemeClr val="bg1"/>
              </a:gs>
              <a:gs pos="100000">
                <a:schemeClr val="bg1">
                  <a:lumMod val="9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62FAE-D3E7-4AF2-9F04-7B5F288F0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t="19533" r="8101" b="19620"/>
          <a:stretch/>
        </p:blipFill>
        <p:spPr>
          <a:xfrm>
            <a:off x="495300" y="6063065"/>
            <a:ext cx="1310805" cy="400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E143B5-0A6F-F246-854A-AA32DB5C34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1" y="1299210"/>
            <a:ext cx="3017518" cy="8621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495301" y="2171700"/>
            <a:ext cx="7440386" cy="2037635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Insightful presentation title in sentence case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495301" y="4292897"/>
            <a:ext cx="7440386" cy="661876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3" hasCustomPrompt="1"/>
          </p:nvPr>
        </p:nvSpPr>
        <p:spPr bwMode="gray">
          <a:xfrm>
            <a:off x="495300" y="5033179"/>
            <a:ext cx="7440011" cy="43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Month DD, YYYY</a:t>
            </a:r>
          </a:p>
        </p:txBody>
      </p:sp>
    </p:spTree>
    <p:extLst>
      <p:ext uri="{BB962C8B-B14F-4D97-AF65-F5344CB8AC3E}">
        <p14:creationId xmlns:p14="http://schemas.microsoft.com/office/powerpoint/2010/main" val="130920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BC942B76-AB4F-F14C-83C8-F25C5E51E2AB}" type="datetime1">
              <a:rPr lang="en-US" smtClean="0"/>
              <a:t>6/19/19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36576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336293" y="1828797"/>
            <a:ext cx="36576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8177285" y="1828797"/>
            <a:ext cx="36576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336293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77285" y="2492372"/>
            <a:ext cx="36576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63289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DA0C1A62-0478-454C-A69B-F944B514978F}" type="datetime1">
              <a:rPr lang="en-US" smtClean="0"/>
              <a:t>6/19/19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299" y="1828800"/>
            <a:ext cx="54864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3712" y="1828797"/>
            <a:ext cx="54864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13712" y="2492372"/>
            <a:ext cx="5486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415188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Column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730CDC2-F133-E341-8591-0235C128830C}" type="datetime1">
              <a:rPr lang="en-US" smtClean="0"/>
              <a:t>6/19/19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1970316"/>
          </a:xfrm>
          <a:solidFill>
            <a:schemeClr val="tx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1970316"/>
          </a:xfrm>
          <a:solidFill>
            <a:schemeClr val="accent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1970316"/>
          </a:xfrm>
          <a:solidFill>
            <a:schemeClr val="accent4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1970316"/>
          </a:xfrm>
          <a:solidFill>
            <a:schemeClr val="accent1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1970316"/>
          </a:xfrm>
          <a:solidFill>
            <a:srgbClr val="A22B38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4" y="3799114"/>
            <a:ext cx="2194563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6" y="3799114"/>
            <a:ext cx="219456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/>
              <a:t>Header</a:t>
            </a:r>
          </a:p>
          <a:p>
            <a:pPr lvl="1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133439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9BD1AE46-959B-3A40-A449-10D5E9AFE6CE}" type="datetime1">
              <a:rPr lang="en-US" smtClean="0"/>
              <a:t>6/19/19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697450" cy="1307592"/>
          </a:xfrm>
          <a:solidFill>
            <a:schemeClr val="tx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223758"/>
            <a:ext cx="1697450" cy="1307592"/>
          </a:xfrm>
          <a:solidFill>
            <a:schemeClr val="accent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4586060"/>
            <a:ext cx="1697450" cy="1307592"/>
          </a:xfrm>
          <a:solidFill>
            <a:schemeClr val="accent4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318204" y="1861456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318204" y="3242808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318204" y="4624161"/>
            <a:ext cx="9489168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5291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0B76C33D-7178-A941-B245-FA9A1EA00B5F}" type="datetime1">
              <a:rPr lang="en-US" smtClean="0"/>
              <a:t>6/19/19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700784" cy="987552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887905"/>
            <a:ext cx="1700784" cy="987552"/>
          </a:xfrm>
          <a:solidFill>
            <a:schemeClr val="accent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914354"/>
            <a:ext cx="1700784" cy="987552"/>
          </a:xfrm>
          <a:solidFill>
            <a:schemeClr val="accent4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279650" y="186145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79650" y="2888302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283278" y="3914354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940802"/>
            <a:ext cx="1700784" cy="987552"/>
          </a:xfrm>
          <a:solidFill>
            <a:schemeClr val="accent1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2283278" y="4940406"/>
            <a:ext cx="952772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134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row icon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CF2C9496-67E8-814E-8D7E-5030D6468F6C}" type="datetime1">
              <a:rPr lang="en-US" smtClean="0"/>
              <a:t>6/19/19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61456"/>
            <a:ext cx="1050471" cy="768096"/>
          </a:xfrm>
          <a:solidFill>
            <a:schemeClr val="tx2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2681880"/>
            <a:ext cx="1050471" cy="768096"/>
          </a:xfrm>
          <a:solidFill>
            <a:schemeClr val="accent2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3502304"/>
            <a:ext cx="1050471" cy="768096"/>
          </a:xfrm>
          <a:solidFill>
            <a:schemeClr val="accent4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629229" y="1861456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632857" y="2679568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632857" y="3497680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4322728"/>
            <a:ext cx="1050471" cy="768096"/>
          </a:xfrm>
          <a:solidFill>
            <a:schemeClr val="accent1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629229" y="4315792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143150"/>
            <a:ext cx="1050471" cy="768096"/>
          </a:xfrm>
          <a:solidFill>
            <a:srgbClr val="A22B38"/>
          </a:solidFill>
        </p:spPr>
        <p:txBody>
          <a:bodyPr lIns="4572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/>
              <a:t>[place icon here. To  remove text, place cursor then hit space bar]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632857" y="5133905"/>
            <a:ext cx="10178143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Level 1 text is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66646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3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FFD86AB2-76A9-E34E-A446-267C7AE5F892}" type="datetime1">
              <a:rPr lang="en-US" smtClean="0"/>
              <a:t>6/19/19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299" y="1861456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299" y="3242808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299" y="4624161"/>
            <a:ext cx="7429501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97EC4EA-E5E8-44D0-9F07-91A93F17A78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5353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3459302-CCAA-534E-8783-C6B48FB3FB03}" type="datetime1">
              <a:rPr lang="en-US" smtClean="0"/>
              <a:t>6/19/19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889431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917405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945380"/>
            <a:ext cx="7429500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9FCAFCC1-B988-40D7-A97B-9C6A91DB0F1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7589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row w/photo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8CE7CD94-6250-9C42-B0DE-1F79F6C18443}" type="datetime1">
              <a:rPr lang="en-US" smtClean="0"/>
              <a:t>6/19/19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95300" y="1861457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696209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3530961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4365713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495300" y="5200467"/>
            <a:ext cx="7429500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Level 1 text is gray 18 pt, hit return then Tab to get to level 2 – 16 pt gray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54D5A4F-E02F-439F-9BD1-83F4D6C5E4B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012113" y="1862138"/>
            <a:ext cx="3795712" cy="4041775"/>
          </a:xfrm>
          <a:blipFill>
            <a:blip r:embed="rId2"/>
            <a:stretch>
              <a:fillRect l="-425" t="-6228" r="636" b="-1156"/>
            </a:stretch>
          </a:blipFill>
        </p:spPr>
        <p:txBody>
          <a:bodyPr tIns="45720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9881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13262" y="2975655"/>
            <a:ext cx="3165475" cy="609373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[blank]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2E36E-0880-4ED1-941C-15199A0FA8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18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59B9B12D-92C4-3B43-B1D8-9965D43BF638}" type="datetime1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162728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DFDEAF4-8957-784B-B325-D33476FB6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3"/>
          <a:stretch/>
        </p:blipFill>
        <p:spPr>
          <a:xfrm>
            <a:off x="2236771" y="9940"/>
            <a:ext cx="9955229" cy="684805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2004E28-9CD8-8440-9DAA-A66491927719}"/>
              </a:ext>
            </a:extLst>
          </p:cNvPr>
          <p:cNvSpPr/>
          <p:nvPr userDrawn="1"/>
        </p:nvSpPr>
        <p:spPr>
          <a:xfrm>
            <a:off x="0" y="9940"/>
            <a:ext cx="11608904" cy="6858000"/>
          </a:xfrm>
          <a:prstGeom prst="rect">
            <a:avLst/>
          </a:prstGeom>
          <a:gradFill>
            <a:gsLst>
              <a:gs pos="75000">
                <a:srgbClr val="F9F9F9">
                  <a:alpha val="50000"/>
                </a:srgbClr>
              </a:gs>
              <a:gs pos="33000">
                <a:schemeClr val="bg1"/>
              </a:gs>
              <a:gs pos="100000">
                <a:schemeClr val="bg1">
                  <a:lumMod val="9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14350" y="1828800"/>
            <a:ext cx="5133416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514350" y="4122057"/>
            <a:ext cx="5133416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4A865-C388-EA4D-982F-2D7B6302E8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1" y="1299210"/>
            <a:ext cx="3017518" cy="86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342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4DE6-CBB7-404F-9537-50B68124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ED32B-24BC-6947-87DD-6E5C33D7E3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91AFD-C880-9D44-A3AB-615872EC79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12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4B351-B70F-40D4-9AE2-195CAECD3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021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C9A3B4-1B40-4F34-AA17-D0A2CDDEFB09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3795B-315D-40E0-8657-DA4CE3854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299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C7A8F-AE53-4820-A109-E17355C4C028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0E585-40DF-4776-A7CC-4AAC028A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397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1828800"/>
            <a:ext cx="7178221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122057"/>
            <a:ext cx="7178221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BC29CE-FDE1-4EE7-87CF-02422434B872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E92DE-FB09-4887-9870-C8EA7C390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712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84CC8E-C163-4D27-8E8B-087072A6A5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655" y="2285998"/>
            <a:ext cx="5440691" cy="22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8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14349" y="3904343"/>
            <a:ext cx="7178221" cy="482887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14349" y="4452943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514348" y="5003288"/>
            <a:ext cx="7178221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Tel: 123-456-7890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7C69B-4D50-4474-802F-EE8A4106F084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BCD9B-C393-41E3-B75C-B8AA746A67C6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D2FEC-DAF3-4875-94E0-8EBF2A513F69}"/>
              </a:ext>
            </a:extLst>
          </p:cNvPr>
          <p:cNvSpPr txBox="1"/>
          <p:nvPr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6F8B7-CA47-4CE4-A386-3119AE35CA2B}"/>
              </a:ext>
            </a:extLst>
          </p:cNvPr>
          <p:cNvSpPr txBox="1"/>
          <p:nvPr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5C631F-7697-4F1B-8714-C0FB92455C90}"/>
              </a:ext>
            </a:extLst>
          </p:cNvPr>
          <p:cNvSpPr txBox="1"/>
          <p:nvPr userDrawn="1"/>
        </p:nvSpPr>
        <p:spPr bwMode="gray">
          <a:xfrm>
            <a:off x="495299" y="2535053"/>
            <a:ext cx="30505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/>
              <a:t>Thank you.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064FA5-4491-4A03-9A51-22D3BD408E7B}"/>
              </a:ext>
            </a:extLst>
          </p:cNvPr>
          <p:cNvSpPr txBox="1"/>
          <p:nvPr userDrawn="1"/>
        </p:nvSpPr>
        <p:spPr bwMode="gray">
          <a:xfrm>
            <a:off x="495299" y="3448894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/>
              <a:t>Contact information: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AAB011-BE67-4CF8-9EF1-35D61D12B95A}"/>
              </a:ext>
            </a:extLst>
          </p:cNvPr>
          <p:cNvSpPr/>
          <p:nvPr userDrawn="1"/>
        </p:nvSpPr>
        <p:spPr bwMode="gray">
          <a:xfrm>
            <a:off x="8001000" y="0"/>
            <a:ext cx="4191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96" tIns="143436" rIns="179296" bIns="1434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75566DA-C2EA-4020-A279-586AEBF51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948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DFDEAF4-8957-784B-B325-D33476FB6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3"/>
          <a:stretch/>
        </p:blipFill>
        <p:spPr>
          <a:xfrm>
            <a:off x="2236771" y="9940"/>
            <a:ext cx="9955229" cy="684805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2004E28-9CD8-8440-9DAA-A66491927719}"/>
              </a:ext>
            </a:extLst>
          </p:cNvPr>
          <p:cNvSpPr/>
          <p:nvPr userDrawn="1"/>
        </p:nvSpPr>
        <p:spPr>
          <a:xfrm>
            <a:off x="0" y="9940"/>
            <a:ext cx="11608904" cy="6858000"/>
          </a:xfrm>
          <a:prstGeom prst="rect">
            <a:avLst/>
          </a:prstGeom>
          <a:gradFill>
            <a:gsLst>
              <a:gs pos="75000">
                <a:srgbClr val="F9F9F9">
                  <a:alpha val="50000"/>
                </a:srgbClr>
              </a:gs>
              <a:gs pos="33000">
                <a:schemeClr val="bg1"/>
              </a:gs>
              <a:gs pos="100000">
                <a:schemeClr val="bg1">
                  <a:lumMod val="9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14350" y="1828800"/>
            <a:ext cx="5133416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514350" y="4122057"/>
            <a:ext cx="5133416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4A865-C388-EA4D-982F-2D7B6302E8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1" y="1299210"/>
            <a:ext cx="3017518" cy="86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452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F5FCC-583C-47C6-9953-2F6AD74D46AE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1" y="1354156"/>
            <a:ext cx="11201400" cy="4792663"/>
          </a:xfrm>
        </p:spPr>
        <p:txBody>
          <a:bodyPr/>
          <a:lstStyle>
            <a:lvl2pPr marL="228370" indent="-228370">
              <a:defRPr/>
            </a:lvl2pPr>
            <a:lvl3pPr marL="537081" indent="-219909">
              <a:defRPr/>
            </a:lvl3pPr>
            <a:lvl4pPr marL="837350" indent="-228370">
              <a:defRPr/>
            </a:lvl4pPr>
            <a:lvl5pPr marL="1217952" indent="-3023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1" y="1162755"/>
            <a:ext cx="112014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78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A43B22B7-E70D-5C40-876F-2AAFEE548D55}" type="datetime1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3288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9353600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w/o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0" y="1092200"/>
            <a:ext cx="9956800" cy="0"/>
          </a:xfrm>
          <a:prstGeom prst="line">
            <a:avLst/>
          </a:prstGeom>
          <a:ln w="19050">
            <a:solidFill>
              <a:srgbClr val="7273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9956800" y="943357"/>
            <a:ext cx="304800" cy="304800"/>
          </a:xfrm>
          <a:prstGeom prst="ellipse">
            <a:avLst/>
          </a:prstGeom>
          <a:noFill/>
          <a:ln w="19050">
            <a:solidFill>
              <a:srgbClr val="EF75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72737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4818" y="55034"/>
            <a:ext cx="9840383" cy="103716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3200">
                <a:solidFill>
                  <a:srgbClr val="EF7521"/>
                </a:solidFill>
                <a:latin typeface="Century Gothic" panose="020B0502020202020204" pitchFamily="34" charset="0"/>
              </a:defRPr>
            </a:lvl1pPr>
            <a:lvl2pPr marL="609585" indent="0">
              <a:buNone/>
              <a:defRPr sz="3200">
                <a:solidFill>
                  <a:srgbClr val="EF7521"/>
                </a:solidFill>
                <a:latin typeface="Century Gothic" panose="020B0502020202020204" pitchFamily="34" charset="0"/>
              </a:defRPr>
            </a:lvl2pPr>
            <a:lvl3pPr marL="1219170" indent="0">
              <a:buNone/>
              <a:defRPr sz="3200">
                <a:solidFill>
                  <a:srgbClr val="EF7521"/>
                </a:solidFill>
                <a:latin typeface="Century Gothic" panose="020B0502020202020204" pitchFamily="34" charset="0"/>
              </a:defRPr>
            </a:lvl3pPr>
            <a:lvl4pPr marL="1828754" indent="0">
              <a:buNone/>
              <a:defRPr sz="3200">
                <a:solidFill>
                  <a:srgbClr val="EF7521"/>
                </a:solidFill>
                <a:latin typeface="Century Gothic" panose="020B0502020202020204" pitchFamily="34" charset="0"/>
              </a:defRPr>
            </a:lvl4pPr>
            <a:lvl5pPr marL="2438339" indent="0">
              <a:buNone/>
              <a:defRPr sz="3200">
                <a:solidFill>
                  <a:srgbClr val="EF752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endParaRPr lang="en-US"/>
          </a:p>
          <a:p>
            <a:pPr lvl="0"/>
            <a:r>
              <a:rPr lang="en-US"/>
              <a:t>Click to edit Master title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8"/>
          <a:stretch/>
        </p:blipFill>
        <p:spPr bwMode="auto">
          <a:xfrm>
            <a:off x="10483566" y="0"/>
            <a:ext cx="1708433" cy="1196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5842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Dev Days -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DFDEAF4-8957-784B-B325-D33476FB6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63"/>
          <a:stretch/>
        </p:blipFill>
        <p:spPr>
          <a:xfrm>
            <a:off x="2236771" y="9940"/>
            <a:ext cx="9955229" cy="684805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2004E28-9CD8-8440-9DAA-A66491927719}"/>
              </a:ext>
            </a:extLst>
          </p:cNvPr>
          <p:cNvSpPr/>
          <p:nvPr userDrawn="1"/>
        </p:nvSpPr>
        <p:spPr>
          <a:xfrm>
            <a:off x="0" y="9940"/>
            <a:ext cx="11608904" cy="6858000"/>
          </a:xfrm>
          <a:prstGeom prst="rect">
            <a:avLst/>
          </a:prstGeom>
          <a:gradFill>
            <a:gsLst>
              <a:gs pos="75000">
                <a:srgbClr val="F9F9F9">
                  <a:alpha val="50000"/>
                </a:srgbClr>
              </a:gs>
              <a:gs pos="33000">
                <a:schemeClr val="bg1"/>
              </a:gs>
              <a:gs pos="100000">
                <a:schemeClr val="bg1">
                  <a:lumMod val="9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490F0-33E6-40B1-9A45-00D99AF73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9AB787C-50D7-D04C-9FED-E7BD276D6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14350" y="1828800"/>
            <a:ext cx="5133416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Section title in sentence case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C97C89-3D33-E648-80C4-619665C3B5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514350" y="4122057"/>
            <a:ext cx="5133416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if needed or speaker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4A865-C388-EA4D-982F-2D7B6302E8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1" y="1299210"/>
            <a:ext cx="3017518" cy="86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803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F5FCC-583C-47C6-9953-2F6AD74D46AE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1" y="1354156"/>
            <a:ext cx="11201400" cy="4792663"/>
          </a:xfrm>
        </p:spPr>
        <p:txBody>
          <a:bodyPr/>
          <a:lstStyle>
            <a:lvl2pPr marL="228370" indent="-228370">
              <a:defRPr/>
            </a:lvl2pPr>
            <a:lvl3pPr marL="537081" indent="-219909">
              <a:defRPr/>
            </a:lvl3pPr>
            <a:lvl4pPr marL="837350" indent="-228370">
              <a:defRPr/>
            </a:lvl4pPr>
            <a:lvl5pPr marL="1217952" indent="-3023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1" y="1162755"/>
            <a:ext cx="112014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6400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w/o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0" y="1092200"/>
            <a:ext cx="9956800" cy="0"/>
          </a:xfrm>
          <a:prstGeom prst="line">
            <a:avLst/>
          </a:prstGeom>
          <a:ln w="19050">
            <a:solidFill>
              <a:srgbClr val="7273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9956800" y="943357"/>
            <a:ext cx="304800" cy="304800"/>
          </a:xfrm>
          <a:prstGeom prst="ellipse">
            <a:avLst/>
          </a:prstGeom>
          <a:noFill/>
          <a:ln w="19050">
            <a:solidFill>
              <a:srgbClr val="EF75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727376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4818" y="55034"/>
            <a:ext cx="9840383" cy="103716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3200">
                <a:solidFill>
                  <a:srgbClr val="EF7521"/>
                </a:solidFill>
                <a:latin typeface="Century Gothic" panose="020B0502020202020204" pitchFamily="34" charset="0"/>
              </a:defRPr>
            </a:lvl1pPr>
            <a:lvl2pPr marL="609585" indent="0">
              <a:buNone/>
              <a:defRPr sz="3200">
                <a:solidFill>
                  <a:srgbClr val="EF7521"/>
                </a:solidFill>
                <a:latin typeface="Century Gothic" panose="020B0502020202020204" pitchFamily="34" charset="0"/>
              </a:defRPr>
            </a:lvl2pPr>
            <a:lvl3pPr marL="1219170" indent="0">
              <a:buNone/>
              <a:defRPr sz="3200">
                <a:solidFill>
                  <a:srgbClr val="EF7521"/>
                </a:solidFill>
                <a:latin typeface="Century Gothic" panose="020B0502020202020204" pitchFamily="34" charset="0"/>
              </a:defRPr>
            </a:lvl3pPr>
            <a:lvl4pPr marL="1828754" indent="0">
              <a:buNone/>
              <a:defRPr sz="3200">
                <a:solidFill>
                  <a:srgbClr val="EF7521"/>
                </a:solidFill>
                <a:latin typeface="Century Gothic" panose="020B0502020202020204" pitchFamily="34" charset="0"/>
              </a:defRPr>
            </a:lvl4pPr>
            <a:lvl5pPr marL="2438339" indent="0">
              <a:buNone/>
              <a:defRPr sz="3200">
                <a:solidFill>
                  <a:srgbClr val="EF752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endParaRPr lang="en-US"/>
          </a:p>
          <a:p>
            <a:pPr lvl="0"/>
            <a:r>
              <a:rPr lang="en-US"/>
              <a:t>Click to edit Master title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8"/>
          <a:stretch/>
        </p:blipFill>
        <p:spPr bwMode="auto">
          <a:xfrm>
            <a:off x="10483566" y="0"/>
            <a:ext cx="1708433" cy="1196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65223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90D6E-9B12-41F4-939A-983EEF2F4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C5C9D-3129-4F88-BC08-CD3979B44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70CB4-69EB-4DBE-BB1E-ABA5B110A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0F16D-A512-4861-8EB3-C7857DEC9A33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60614-3178-48A7-BF38-C658E01B9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3006D-4971-463C-A476-2A219F5AF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81A4A-1D35-4411-BA0F-B8984D081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931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2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5" y="1354145"/>
            <a:ext cx="5181601" cy="4772025"/>
          </a:xfrm>
        </p:spPr>
        <p:txBody>
          <a:bodyPr/>
          <a:lstStyle>
            <a:lvl2pPr>
              <a:spcBef>
                <a:spcPts val="0"/>
              </a:spcBef>
              <a:spcAft>
                <a:spcPts val="451"/>
              </a:spcAft>
              <a:defRPr/>
            </a:lvl2pPr>
            <a:lvl3pPr>
              <a:spcBef>
                <a:spcPts val="0"/>
              </a:spcBef>
              <a:spcAft>
                <a:spcPts val="451"/>
              </a:spcAft>
              <a:defRPr/>
            </a:lvl3pPr>
            <a:lvl4pPr>
              <a:spcBef>
                <a:spcPts val="0"/>
              </a:spcBef>
              <a:spcAft>
                <a:spcPts val="300"/>
              </a:spcAft>
              <a:defRPr/>
            </a:lvl4pPr>
            <a:lvl5pPr>
              <a:spcBef>
                <a:spcPts val="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4900" y="6486984"/>
            <a:ext cx="542472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18F5FCC-583C-47C6-9953-2F6AD74D46AE}" type="slidenum">
              <a:rPr smtClean="0">
                <a:solidFill>
                  <a:srgbClr val="55565A"/>
                </a:solidFill>
              </a:rPr>
              <a:pPr/>
              <a:t>‹#›</a:t>
            </a:fld>
            <a:endParaRPr>
              <a:solidFill>
                <a:srgbClr val="55565A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6400800" y="1354145"/>
            <a:ext cx="5412317" cy="4772025"/>
          </a:xfrm>
        </p:spPr>
        <p:txBody>
          <a:bodyPr/>
          <a:lstStyle>
            <a:lvl2pPr>
              <a:spcBef>
                <a:spcPts val="0"/>
              </a:spcBef>
              <a:spcAft>
                <a:spcPts val="451"/>
              </a:spcAft>
              <a:defRPr/>
            </a:lvl2pPr>
            <a:lvl3pPr>
              <a:spcBef>
                <a:spcPts val="0"/>
              </a:spcBef>
              <a:spcAft>
                <a:spcPts val="451"/>
              </a:spcAft>
              <a:defRPr/>
            </a:lvl3pPr>
            <a:lvl4pPr>
              <a:spcBef>
                <a:spcPts val="0"/>
              </a:spcBef>
              <a:spcAft>
                <a:spcPts val="300"/>
              </a:spcAft>
              <a:defRPr/>
            </a:lvl4pPr>
            <a:lvl5pPr>
              <a:spcBef>
                <a:spcPts val="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178489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,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F18F5FCC-583C-47C6-9953-2F6AD74D46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54426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0" y="1354138"/>
            <a:ext cx="11201400" cy="4792663"/>
          </a:xfrm>
        </p:spPr>
        <p:txBody>
          <a:bodyPr/>
          <a:lstStyle>
            <a:lvl2pPr marL="228594" indent="-228594">
              <a:defRPr/>
            </a:lvl2pPr>
            <a:lvl3pPr marL="537620" indent="-220128">
              <a:defRPr/>
            </a:lvl3pPr>
            <a:lvl4pPr marL="838179" indent="-228594">
              <a:defRPr/>
            </a:lvl4pPr>
            <a:lvl5pPr marL="1219170" indent="-302676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" y="1162755"/>
            <a:ext cx="112014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299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5300" y="1825625"/>
            <a:ext cx="5524500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660572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27F0BFFF-AA19-A248-B278-6D3F06A4B752}" type="datetime1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95300" y="1118282"/>
            <a:ext cx="5502275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18282"/>
            <a:ext cx="2467708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707462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66CCC73E-47F9-FC40-A96F-1496DECD9ED4}" type="datetime1">
              <a:rPr lang="en-US" smtClean="0"/>
              <a:t>6/19/19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20450" y="6486982"/>
            <a:ext cx="612322" cy="365125"/>
          </a:xfrm>
        </p:spPr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190323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362DF9DB-8334-D945-AB69-E456494DD0B0}" type="datetime1">
              <a:rPr lang="en-US" smtClean="0"/>
              <a:t>6/19/19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1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665846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insightful headline in sentence case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FBE6979F-CB61-594E-83EE-7A39EC78DBD5}" type="datetime1">
              <a:rPr lang="en-US" smtClean="0"/>
              <a:t>6/19/19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51956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17189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0814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8451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Type 16 pt gray text max three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B99C12-BC4B-42D3-9852-1F9B4101E13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436843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Type 16 pt gray text max three lines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9004B96-D94C-4153-B36B-4355853060E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175761" y="4401689"/>
            <a:ext cx="3335482" cy="1503809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  <a:lvl2pPr marL="228600" indent="-228600">
              <a:buFont typeface="Arial" panose="020B0604020202020204" pitchFamily="34" charset="0"/>
              <a:buChar char="•"/>
              <a:defRPr sz="1600"/>
            </a:lvl2pPr>
            <a:lvl3pPr marL="457200" indent="-228600">
              <a:buClr>
                <a:schemeClr val="tx1"/>
              </a:buClr>
              <a:buFont typeface="Arial" panose="020B0604020202020204" pitchFamily="34" charset="0"/>
              <a:buChar char="−"/>
              <a:defRPr sz="1600"/>
            </a:lvl3pPr>
            <a:lvl4pPr marL="687388" indent="-230188">
              <a:buFont typeface="Arial" panose="020B0604020202020204" pitchFamily="34" charset="0"/>
              <a:buChar char="•"/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Type 16 pt gray text max three lines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36416D-EB4F-4346-8783-FC896DC0CA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4514" y="3868738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Type subhead in 16 pt orange | Max two lines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AB981D-A627-42CC-B2DE-02C26E3DF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6843" y="3865340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Type subhead in 16 pt orange | Max two lines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65F5722-9D51-4EC9-BA8C-FDC59DB846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761" y="3865340"/>
            <a:ext cx="3335482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Type subhead in 16 pt orange | Max two lines</a:t>
            </a:r>
          </a:p>
        </p:txBody>
      </p:sp>
    </p:spTree>
    <p:extLst>
      <p:ext uri="{BB962C8B-B14F-4D97-AF65-F5344CB8AC3E}">
        <p14:creationId xmlns:p14="http://schemas.microsoft.com/office/powerpoint/2010/main" val="3775017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5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A131AD87-B724-594E-98FD-35F8EA8B27DF}" type="datetime1">
              <a:rPr lang="en-US" smtClean="0"/>
              <a:t>6/19/19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44608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19456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780847" y="1828798"/>
            <a:ext cx="219456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66394" y="1828798"/>
            <a:ext cx="219456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41" y="1828798"/>
            <a:ext cx="2194560" cy="663575"/>
          </a:xfrm>
          <a:solidFill>
            <a:srgbClr val="E8772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637486" y="1828798"/>
            <a:ext cx="2194560" cy="663575"/>
          </a:xfrm>
          <a:solidFill>
            <a:srgbClr val="A22B38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80847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066394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51941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37488" y="2492372"/>
            <a:ext cx="219456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3294711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 Column | Type insightful headline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7386865"/>
            <a:ext cx="2743200" cy="365125"/>
          </a:xfrm>
          <a:prstGeom prst="rect">
            <a:avLst/>
          </a:prstGeom>
        </p:spPr>
        <p:txBody>
          <a:bodyPr/>
          <a:lstStyle/>
          <a:p>
            <a:fld id="{17D79F98-2828-F343-AAD4-254357817DCF}" type="datetime1">
              <a:rPr lang="en-US" smtClean="0"/>
              <a:t>6/19/19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118282"/>
            <a:ext cx="8156331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Use this space for one line subhead if needed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828797"/>
            <a:ext cx="27432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356581" y="1828798"/>
            <a:ext cx="27432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217862" y="1828798"/>
            <a:ext cx="27432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079143" y="1828798"/>
            <a:ext cx="27432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95300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356581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17862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9079143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 – add bullet if needed</a:t>
            </a:r>
          </a:p>
        </p:txBody>
      </p:sp>
    </p:spTree>
    <p:extLst>
      <p:ext uri="{BB962C8B-B14F-4D97-AF65-F5344CB8AC3E}">
        <p14:creationId xmlns:p14="http://schemas.microsoft.com/office/powerpoint/2010/main" val="805682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4D087D-EF83-4A62-AD98-E31A422A94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4" t="18631" r="7973" b="19012"/>
          <a:stretch/>
        </p:blipFill>
        <p:spPr>
          <a:xfrm>
            <a:off x="392613" y="6263366"/>
            <a:ext cx="1425757" cy="44453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95300" y="0"/>
            <a:ext cx="8132885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Healthcare Cloud Platforms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95300" y="1825625"/>
            <a:ext cx="11315700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295900" y="6486982"/>
            <a:ext cx="592454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264900" y="6486982"/>
            <a:ext cx="5424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0D8EA-3107-4873-B9AB-DD7D3E79053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69FDF-A621-430B-ADCC-6492A766DF3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57200" y="1100666"/>
            <a:ext cx="113538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6BB688D-E130-6B4B-B95F-999C95E08F8A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197" y="453391"/>
            <a:ext cx="1960241" cy="56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1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1" r:id="rId19"/>
    <p:sldLayoutId id="2147483876" r:id="rId20"/>
    <p:sldLayoutId id="2147483883" r:id="rId21"/>
    <p:sldLayoutId id="2147483872" r:id="rId22"/>
    <p:sldLayoutId id="2147483873" r:id="rId23"/>
    <p:sldLayoutId id="2147483874" r:id="rId24"/>
    <p:sldLayoutId id="2147483875" r:id="rId25"/>
    <p:sldLayoutId id="2147483877" r:id="rId26"/>
    <p:sldLayoutId id="2147483878" r:id="rId27"/>
    <p:sldLayoutId id="2147483903" r:id="rId28"/>
    <p:sldLayoutId id="2147483904" r:id="rId29"/>
    <p:sldLayoutId id="2147483905" r:id="rId30"/>
    <p:sldLayoutId id="2147483925" r:id="rId31"/>
    <p:sldLayoutId id="2147483926" r:id="rId32"/>
    <p:sldLayoutId id="2147483927" r:id="rId33"/>
    <p:sldLayoutId id="2147483928" r:id="rId34"/>
    <p:sldLayoutId id="2147483929" r:id="rId35"/>
    <p:sldLayoutId id="2147483930" r:id="rId36"/>
    <p:sldLayoutId id="2147483931" r:id="rId3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2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458788" indent="-230188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914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2" pos="3816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7440" userDrawn="1">
          <p15:clr>
            <a:srgbClr val="F26B43"/>
          </p15:clr>
        </p15:guide>
        <p15:guide id="76" pos="264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312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7392" userDrawn="1">
          <p15:clr>
            <a:srgbClr val="F26B43"/>
          </p15:clr>
        </p15:guide>
        <p15:guide id="85" pos="3864" userDrawn="1">
          <p15:clr>
            <a:srgbClr val="FDE53C"/>
          </p15:clr>
        </p15:guide>
        <p15:guide id="86" pos="2688" userDrawn="1">
          <p15:clr>
            <a:srgbClr val="F26B43"/>
          </p15:clr>
        </p15:guide>
        <p15:guide id="87" pos="4992" userDrawn="1">
          <p15:clr>
            <a:srgbClr val="F26B43"/>
          </p15:clr>
        </p15:guide>
        <p15:guide id="88" pos="2640" userDrawn="1">
          <p15:clr>
            <a:srgbClr val="F26B43"/>
          </p15:clr>
        </p15:guide>
        <p15:guide id="89" pos="504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3.tiff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ranjan_prasad@optum.com" TargetMode="External"/><Relationship Id="rId2" Type="http://schemas.openxmlformats.org/officeDocument/2006/relationships/hyperlink" Target="mailto:brian.rieger@optum.com" TargetMode="Externa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3.tiff"/><Relationship Id="rId3" Type="http://schemas.openxmlformats.org/officeDocument/2006/relationships/image" Target="../media/image49.png"/><Relationship Id="rId21" Type="http://schemas.openxmlformats.org/officeDocument/2006/relationships/image" Target="../media/image66.tiff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" Type="http://schemas.openxmlformats.org/officeDocument/2006/relationships/image" Target="../media/image48.png"/><Relationship Id="rId16" Type="http://schemas.openxmlformats.org/officeDocument/2006/relationships/image" Target="../media/image46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4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5.png"/><Relationship Id="rId7" Type="http://schemas.openxmlformats.org/officeDocument/2006/relationships/image" Target="../media/image6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46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D1C96B-52B9-0A45-9D88-21CCC6F7C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Expectations for Cloud Ready Applications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6605D20-B62B-494C-A599-9599ED5238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Ranjan Prasad and Brian Rieger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09D99EA-E445-2941-AE41-FF4C6119E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300" y="5033179"/>
            <a:ext cx="7440011" cy="471150"/>
          </a:xfrm>
        </p:spPr>
        <p:txBody>
          <a:bodyPr>
            <a:normAutofit/>
          </a:bodyPr>
          <a:lstStyle/>
          <a:p>
            <a:r>
              <a:rPr lang="en-US"/>
              <a:t>June 2019</a:t>
            </a:r>
          </a:p>
        </p:txBody>
      </p:sp>
    </p:spTree>
    <p:extLst>
      <p:ext uri="{BB962C8B-B14F-4D97-AF65-F5344CB8AC3E}">
        <p14:creationId xmlns:p14="http://schemas.microsoft.com/office/powerpoint/2010/main" val="1050542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C62C-9577-4591-94D2-7CAD157D7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cloud-native all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0BD87-CAD2-4722-AA9D-B631E924A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This is an approach to building and operating software that takes advantage of the cloud-computing delivery model. Often seen as a combination of </a:t>
            </a:r>
            <a:r>
              <a:rPr lang="en-US" b="1"/>
              <a:t>microservices</a:t>
            </a:r>
            <a:r>
              <a:rPr lang="en-US"/>
              <a:t>, </a:t>
            </a:r>
            <a:r>
              <a:rPr lang="en-US" b="1"/>
              <a:t>continuous delivery</a:t>
            </a:r>
            <a:r>
              <a:rPr lang="en-US"/>
              <a:t>, </a:t>
            </a:r>
            <a:r>
              <a:rPr lang="en-US" b="1"/>
              <a:t>containers</a:t>
            </a:r>
            <a:r>
              <a:rPr lang="en-US"/>
              <a:t>, and </a:t>
            </a:r>
            <a:r>
              <a:rPr lang="en-US" b="1"/>
              <a:t>DevOps</a:t>
            </a:r>
            <a:r>
              <a:rPr lang="en-US"/>
              <a:t>.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/>
              <a:t>It’s all about software that’s built for </a:t>
            </a:r>
            <a:r>
              <a:rPr lang="en-US" b="1"/>
              <a:t>scale</a:t>
            </a:r>
            <a:r>
              <a:rPr lang="en-US"/>
              <a:t>, built for </a:t>
            </a:r>
            <a:r>
              <a:rPr lang="en-US" b="1"/>
              <a:t>continuous change</a:t>
            </a:r>
            <a:r>
              <a:rPr lang="en-US"/>
              <a:t>, built to </a:t>
            </a:r>
            <a:r>
              <a:rPr lang="en-US" b="1"/>
              <a:t>tolerate failure</a:t>
            </a:r>
            <a:r>
              <a:rPr lang="en-US"/>
              <a:t>, built for </a:t>
            </a:r>
            <a:r>
              <a:rPr lang="en-US" b="1"/>
              <a:t>manageability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3DE42-1367-43B1-BE8E-73419C4F8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A7FC4B-6381-4AFA-A585-9FE4F418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08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363EB-B9BD-4D7E-A8EA-F7057DEF0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Compute 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75C89F-5A89-4DB6-AEA9-6120BD1E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D86C0-14FB-4E72-8A3B-76452CF4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11</a:t>
            </a:fld>
            <a:endParaRPr lang="en-US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6E9A836-C7BB-4945-A2FD-BC89AF9E3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399"/>
            <a:ext cx="12192000" cy="556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13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4BBB7-C89C-4B0F-BCA5-1BEE94EE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Cloud-Native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E0D176F-EA2F-48C2-9DA7-8BA9E793C5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658730"/>
              </p:ext>
            </p:extLst>
          </p:nvPr>
        </p:nvGraphicFramePr>
        <p:xfrm>
          <a:off x="495300" y="1825625"/>
          <a:ext cx="11315700" cy="4075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9FE74C-875E-4388-9E3E-4F9E6065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421AA-09D8-47E8-828E-96F9A371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DE68A2-2572-4800-BCF3-C1DB2F8D2C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Apps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552116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57804-FCC4-4D46-99E9-8484950B4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VS Cloud-Native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A2B5F-3804-8B41-8B94-7AF11CAD9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A92769-2951-2049-B884-40DB81D21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0453BB1-9B3D-7347-9325-84DB7A662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529897"/>
              </p:ext>
            </p:extLst>
          </p:nvPr>
        </p:nvGraphicFramePr>
        <p:xfrm>
          <a:off x="737418" y="1622322"/>
          <a:ext cx="10766322" cy="3854242"/>
        </p:xfrm>
        <a:graphic>
          <a:graphicData uri="http://schemas.openxmlformats.org/drawingml/2006/table">
            <a:tbl>
              <a:tblPr firstRow="1" bandRow="1">
                <a:effectLst>
                  <a:reflection stA="0" endPos="77000" dist="50800" dir="5400000" sy="-100000" algn="bl" rotWithShape="0"/>
                </a:effectLst>
                <a:tableStyleId>{9D7B26C5-4107-4FEC-AEDC-1716B250A1EF}</a:tableStyleId>
              </a:tblPr>
              <a:tblGrid>
                <a:gridCol w="3588774">
                  <a:extLst>
                    <a:ext uri="{9D8B030D-6E8A-4147-A177-3AD203B41FA5}">
                      <a16:colId xmlns:a16="http://schemas.microsoft.com/office/drawing/2014/main" val="1661468753"/>
                    </a:ext>
                  </a:extLst>
                </a:gridCol>
                <a:gridCol w="3588774">
                  <a:extLst>
                    <a:ext uri="{9D8B030D-6E8A-4147-A177-3AD203B41FA5}">
                      <a16:colId xmlns:a16="http://schemas.microsoft.com/office/drawing/2014/main" val="2962554367"/>
                    </a:ext>
                  </a:extLst>
                </a:gridCol>
                <a:gridCol w="3588774">
                  <a:extLst>
                    <a:ext uri="{9D8B030D-6E8A-4147-A177-3AD203B41FA5}">
                      <a16:colId xmlns:a16="http://schemas.microsoft.com/office/drawing/2014/main" val="3827109811"/>
                    </a:ext>
                  </a:extLst>
                </a:gridCol>
              </a:tblGrid>
              <a:tr h="550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Traditional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+mj-lt"/>
                        </a:rPr>
                        <a:t>Cloud-Native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485699"/>
                  </a:ext>
                </a:extLst>
              </a:tr>
              <a:tr h="550606">
                <a:tc>
                  <a:txBody>
                    <a:bodyPr/>
                    <a:lstStyle/>
                    <a:p>
                      <a:r>
                        <a:rPr lang="en-US"/>
                        <a:t>Operating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OS 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n>
                            <a:noFill/>
                          </a:ln>
                        </a:rPr>
                        <a:t>OS Abstraction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333762"/>
                  </a:ext>
                </a:extLst>
              </a:tr>
              <a:tr h="550606">
                <a:tc>
                  <a:txBody>
                    <a:bodyPr/>
                    <a:lstStyle/>
                    <a:p>
                      <a:r>
                        <a:rPr lang="en-US"/>
                        <a:t>System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Un Predictable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Predictable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182045"/>
                  </a:ext>
                </a:extLst>
              </a:tr>
              <a:tr h="550606">
                <a:tc>
                  <a:txBody>
                    <a:bodyPr/>
                    <a:lstStyle/>
                    <a:p>
                      <a:r>
                        <a:rPr lang="en-US"/>
                        <a:t>Capacity 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Oversized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Right Size / Elastic 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89019"/>
                  </a:ext>
                </a:extLst>
              </a:tr>
              <a:tr h="550606">
                <a:tc>
                  <a:txBody>
                    <a:bodyPr/>
                    <a:lstStyle/>
                    <a:p>
                      <a:r>
                        <a:rPr lang="en-US"/>
                        <a:t>Delivery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Waterfall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Continuous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211099"/>
                  </a:ext>
                </a:extLst>
              </a:tr>
              <a:tr h="550606">
                <a:tc>
                  <a:txBody>
                    <a:bodyPr/>
                    <a:lstStyle/>
                    <a:p>
                      <a:r>
                        <a:rPr lang="en-US"/>
                        <a:t>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Automated (Intelligent)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620971"/>
                  </a:ext>
                </a:extLst>
              </a:tr>
              <a:tr h="550606">
                <a:tc>
                  <a:txBody>
                    <a:bodyPr/>
                    <a:lstStyle/>
                    <a:p>
                      <a:r>
                        <a:rPr lang="en-US"/>
                        <a:t>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Slow 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Rapid / Auto-healing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45874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903A5A7-C754-7442-8A58-18BD9CF8528A}"/>
              </a:ext>
            </a:extLst>
          </p:cNvPr>
          <p:cNvSpPr txBox="1"/>
          <p:nvPr/>
        </p:nvSpPr>
        <p:spPr>
          <a:xfrm>
            <a:off x="599767" y="1366684"/>
            <a:ext cx="3736258" cy="8160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798D49-607B-AE40-9BC2-3CA5CDEE7AA2}"/>
              </a:ext>
            </a:extLst>
          </p:cNvPr>
          <p:cNvCxnSpPr/>
          <p:nvPr/>
        </p:nvCxnSpPr>
        <p:spPr>
          <a:xfrm>
            <a:off x="737418" y="5476564"/>
            <a:ext cx="10766322" cy="0"/>
          </a:xfrm>
          <a:prstGeom prst="line">
            <a:avLst/>
          </a:prstGeom>
          <a:ln w="285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771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CC38-0FD5-B648-8EC4-6A4E3064C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Eight-Core Principles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31C323E-B7E5-D64C-A4CD-08459641F6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1928465"/>
              </p:ext>
            </p:extLst>
          </p:nvPr>
        </p:nvGraphicFramePr>
        <p:xfrm>
          <a:off x="495300" y="1825625"/>
          <a:ext cx="10074377" cy="4074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3105F-BD2C-D443-B543-637654D87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4FE56-B1EC-9D4D-8120-A0BAAA801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0C0C78-1503-2144-B197-401001D2B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5709" y="2434091"/>
            <a:ext cx="28448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67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 title="Upward arrow showing progression of four step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9144815"/>
              </p:ext>
            </p:extLst>
          </p:nvPr>
        </p:nvGraphicFramePr>
        <p:xfrm>
          <a:off x="354133" y="1829971"/>
          <a:ext cx="11470005" cy="425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D4B392F-F485-1247-A38E-ECDB0CCFCEA3}"/>
              </a:ext>
            </a:extLst>
          </p:cNvPr>
          <p:cNvSpPr txBox="1"/>
          <p:nvPr/>
        </p:nvSpPr>
        <p:spPr>
          <a:xfrm>
            <a:off x="2647090" y="5536599"/>
            <a:ext cx="3559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Final binaries and/or packages </a:t>
            </a:r>
            <a:br>
              <a:rPr lang="en-US" sz="1200"/>
            </a:br>
            <a:r>
              <a:rPr lang="en-US" sz="1200"/>
              <a:t>should be versioned and immutable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DDECA0-2BFA-B742-BA8F-02FAF9B02926}"/>
              </a:ext>
            </a:extLst>
          </p:cNvPr>
          <p:cNvSpPr txBox="1"/>
          <p:nvPr/>
        </p:nvSpPr>
        <p:spPr>
          <a:xfrm>
            <a:off x="867451" y="2691276"/>
            <a:ext cx="3559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Automate infrastructure for parity between environments, automate deployments to match each environments in progression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72401-AA51-AD4B-AE1E-1369DCF6C995}"/>
              </a:ext>
            </a:extLst>
          </p:cNvPr>
          <p:cNvSpPr txBox="1"/>
          <p:nvPr/>
        </p:nvSpPr>
        <p:spPr>
          <a:xfrm>
            <a:off x="6665793" y="4444279"/>
            <a:ext cx="3559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Practice deployments often to avoid last minute or risky deployments to production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1A68103E-6148-8A4A-A815-68CBA0884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0"/>
            <a:ext cx="8132885" cy="1074058"/>
          </a:xfrm>
        </p:spPr>
        <p:txBody>
          <a:bodyPr/>
          <a:lstStyle/>
          <a:p>
            <a:r>
              <a:rPr lang="en-US"/>
              <a:t>Four Core practices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6CFA7-31A8-4A49-8F09-1517F382F968}"/>
              </a:ext>
            </a:extLst>
          </p:cNvPr>
          <p:cNvSpPr txBox="1"/>
          <p:nvPr/>
        </p:nvSpPr>
        <p:spPr>
          <a:xfrm>
            <a:off x="4941389" y="1624718"/>
            <a:ext cx="4154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Building software is the responsibility of the entire team. Any problems and everyone should help to solve the problem (and create tests to cover the cause)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E668B-9CB5-F443-A6B3-A47362B061F6}"/>
              </a:ext>
            </a:extLst>
          </p:cNvPr>
          <p:cNvSpPr/>
          <p:nvPr/>
        </p:nvSpPr>
        <p:spPr>
          <a:xfrm>
            <a:off x="4941389" y="1305635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/>
              <a:t>Anything breaks, all hands-on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08130B-ACEA-6C4A-A02C-8F0E553EA42F}"/>
              </a:ext>
            </a:extLst>
          </p:cNvPr>
          <p:cNvCxnSpPr>
            <a:cxnSpLocks/>
          </p:cNvCxnSpPr>
          <p:nvPr/>
        </p:nvCxnSpPr>
        <p:spPr>
          <a:xfrm>
            <a:off x="2490951" y="3346980"/>
            <a:ext cx="1338552" cy="795928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E6E3221-9399-304E-B437-4CC52AD0EA6C}"/>
              </a:ext>
            </a:extLst>
          </p:cNvPr>
          <p:cNvCxnSpPr>
            <a:cxnSpLocks/>
          </p:cNvCxnSpPr>
          <p:nvPr/>
        </p:nvCxnSpPr>
        <p:spPr>
          <a:xfrm>
            <a:off x="2107323" y="5307723"/>
            <a:ext cx="539766" cy="310644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4F60AA-AE73-514D-ABC0-0A68CBF7B6C1}"/>
              </a:ext>
            </a:extLst>
          </p:cNvPr>
          <p:cNvCxnSpPr/>
          <p:nvPr/>
        </p:nvCxnSpPr>
        <p:spPr>
          <a:xfrm>
            <a:off x="945931" y="3342293"/>
            <a:ext cx="3090041" cy="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C6E4C4-7E01-0047-B2A4-A4190CB2E880}"/>
              </a:ext>
            </a:extLst>
          </p:cNvPr>
          <p:cNvCxnSpPr/>
          <p:nvPr/>
        </p:nvCxnSpPr>
        <p:spPr>
          <a:xfrm>
            <a:off x="2647090" y="5265683"/>
            <a:ext cx="0" cy="705369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76A949-2098-A942-9BA2-03E1879CB78A}"/>
              </a:ext>
            </a:extLst>
          </p:cNvPr>
          <p:cNvCxnSpPr>
            <a:cxnSpLocks/>
          </p:cNvCxnSpPr>
          <p:nvPr/>
        </p:nvCxnSpPr>
        <p:spPr>
          <a:xfrm>
            <a:off x="6052358" y="3563852"/>
            <a:ext cx="572909" cy="102310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92E04D8-B112-5742-B4E6-05B68D165A11}"/>
              </a:ext>
            </a:extLst>
          </p:cNvPr>
          <p:cNvCxnSpPr>
            <a:cxnSpLocks/>
          </p:cNvCxnSpPr>
          <p:nvPr/>
        </p:nvCxnSpPr>
        <p:spPr>
          <a:xfrm>
            <a:off x="6641033" y="4159713"/>
            <a:ext cx="0" cy="746231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4A9675A-C187-DC42-9D16-A0651C599DF7}"/>
              </a:ext>
            </a:extLst>
          </p:cNvPr>
          <p:cNvCxnSpPr>
            <a:cxnSpLocks/>
          </p:cNvCxnSpPr>
          <p:nvPr/>
        </p:nvCxnSpPr>
        <p:spPr>
          <a:xfrm>
            <a:off x="6521317" y="2300323"/>
            <a:ext cx="2195465" cy="726639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35597C-F37D-6F4A-805E-751F5DF13D5A}"/>
              </a:ext>
            </a:extLst>
          </p:cNvPr>
          <p:cNvCxnSpPr/>
          <p:nvPr/>
        </p:nvCxnSpPr>
        <p:spPr>
          <a:xfrm>
            <a:off x="4976297" y="2295636"/>
            <a:ext cx="3090041" cy="0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07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24F4-5D3D-D740-BDE5-85C536A63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0"/>
            <a:ext cx="9532278" cy="1074058"/>
          </a:xfrm>
        </p:spPr>
        <p:txBody>
          <a:bodyPr/>
          <a:lstStyle/>
          <a:p>
            <a:r>
              <a:rPr lang="en-US" sz="2800" b="1"/>
              <a:t>Health Care Cloud |</a:t>
            </a:r>
            <a:r>
              <a:rPr lang="en-US" sz="2800" b="1">
                <a:solidFill>
                  <a:srgbClr val="003C71"/>
                </a:solidFill>
                <a:latin typeface="arial" panose="020B0604020202020204" pitchFamily="34" charset="0"/>
              </a:rPr>
              <a:t> </a:t>
            </a:r>
            <a:r>
              <a:rPr lang="en-US" sz="2800" b="1">
                <a:solidFill>
                  <a:schemeClr val="accent1"/>
                </a:solidFill>
                <a:latin typeface="arial" panose="020B0604020202020204" pitchFamily="34" charset="0"/>
              </a:rPr>
              <a:t>Cloud Readiness Vs Cloud Native</a:t>
            </a:r>
            <a:endParaRPr lang="en-US" sz="2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19D90-A4D1-8148-9F6D-CFC0451F6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3BD12-7BC3-B34E-ACD6-B4FC2A3DB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16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B6EBE0-CACD-A240-97D1-E94BE6231B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There is a </a:t>
            </a:r>
            <a:r>
              <a:rPr lang="en-US" b="1"/>
              <a:t>maturity model</a:t>
            </a:r>
            <a:r>
              <a:rPr lang="en-US"/>
              <a:t> to cloud native.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382ED66-5D59-614B-B236-27528795E0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750083"/>
              </p:ext>
            </p:extLst>
          </p:nvPr>
        </p:nvGraphicFramePr>
        <p:xfrm>
          <a:off x="454204" y="1722884"/>
          <a:ext cx="11315700" cy="4075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5905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9769B806-5CCF-9542-84A2-B61AEDD97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828800"/>
            <a:ext cx="7791450" cy="2128837"/>
          </a:xfrm>
        </p:spPr>
        <p:txBody>
          <a:bodyPr/>
          <a:lstStyle/>
          <a:p>
            <a:r>
              <a:rPr lang="en-US"/>
              <a:t>Healthcare Cloud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F66E9-BFD7-284B-A2D4-E6457B850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75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52ECA-1ECA-1A49-962D-074EDEB4E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F5FCC-583C-47C6-9953-2F6AD74D46A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74F287-A716-7942-A0D1-883588CD5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53" y="362551"/>
            <a:ext cx="11195817" cy="893763"/>
          </a:xfrm>
        </p:spPr>
        <p:txBody>
          <a:bodyPr/>
          <a:lstStyle/>
          <a:p>
            <a:r>
              <a:rPr lang="en-US" sz="3733"/>
              <a:t>Healthcare Cloud </a:t>
            </a:r>
            <a:r>
              <a:rPr lang="en-US" sz="3733">
                <a:solidFill>
                  <a:schemeClr val="accent1"/>
                </a:solidFill>
              </a:rPr>
              <a:t>Vision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5D4D56-7042-9B40-99F9-784D2903A46F}"/>
              </a:ext>
            </a:extLst>
          </p:cNvPr>
          <p:cNvCxnSpPr/>
          <p:nvPr/>
        </p:nvCxnSpPr>
        <p:spPr>
          <a:xfrm>
            <a:off x="269273" y="1337075"/>
            <a:ext cx="11430096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8AB4771-C87B-DB40-8319-A5EAC9C9DFC1}"/>
              </a:ext>
            </a:extLst>
          </p:cNvPr>
          <p:cNvSpPr/>
          <p:nvPr/>
        </p:nvSpPr>
        <p:spPr>
          <a:xfrm>
            <a:off x="162281" y="3165203"/>
            <a:ext cx="1153708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buClr>
                <a:schemeClr val="accent1"/>
              </a:buClr>
              <a:buFont typeface="Wingdings" pitchFamily="2" charset="2"/>
              <a:buChar char="v"/>
            </a:pPr>
            <a:r>
              <a:rPr lang="en-US" sz="1600"/>
              <a:t>Private and Public Cloud teams being unified creates one user experience for access, assistance, solutions, information and documentation.</a:t>
            </a:r>
          </a:p>
          <a:p>
            <a:pPr marL="228594" indent="-228594">
              <a:buClr>
                <a:schemeClr val="accent1"/>
              </a:buClr>
              <a:buFont typeface="Wingdings" pitchFamily="2" charset="2"/>
              <a:buChar char="v"/>
            </a:pPr>
            <a:endParaRPr lang="en-US" sz="1600"/>
          </a:p>
          <a:p>
            <a:pPr marL="228594" indent="-228594">
              <a:buClr>
                <a:schemeClr val="accent1"/>
              </a:buClr>
              <a:buFont typeface="Wingdings" pitchFamily="2" charset="2"/>
              <a:buChar char="v"/>
            </a:pPr>
            <a:r>
              <a:rPr lang="en-US" sz="1600"/>
              <a:t>Provide for an orderly adoption of Healthcare cloud services with visibility into who is utilizing, what is being used, how much we are spending, and what risks we are exposing.</a:t>
            </a:r>
            <a:br>
              <a:rPr lang="en-US" sz="1600"/>
            </a:br>
            <a:endParaRPr lang="en-US" sz="1600"/>
          </a:p>
          <a:p>
            <a:pPr marL="228594" indent="-228594">
              <a:buClr>
                <a:schemeClr val="accent1"/>
              </a:buClr>
              <a:buFont typeface="Wingdings" pitchFamily="2" charset="2"/>
              <a:buChar char="v"/>
            </a:pPr>
            <a:r>
              <a:rPr lang="en-US" sz="1600"/>
              <a:t>Provide key stakeholders approval at point of decision for workload placement, product strategy and team maturity.</a:t>
            </a:r>
            <a:br>
              <a:rPr lang="en-US" sz="1600"/>
            </a:br>
            <a:endParaRPr lang="en-US" sz="1600"/>
          </a:p>
          <a:p>
            <a:pPr marL="228594" indent="-228594">
              <a:buClr>
                <a:schemeClr val="accent1"/>
              </a:buClr>
              <a:buFont typeface="Wingdings" pitchFamily="2" charset="2"/>
              <a:buChar char="v"/>
            </a:pPr>
            <a:r>
              <a:rPr lang="en-US" sz="1600"/>
              <a:t>Provide for the on-going monitoring and review of products and services used on public cloud for risk evaluation, financial oversight, and future contract negotiations.</a:t>
            </a:r>
            <a:br>
              <a:rPr lang="en-US" sz="1600"/>
            </a:br>
            <a:endParaRPr lang="en-US" sz="1600"/>
          </a:p>
          <a:p>
            <a:pPr marL="228594" indent="-228594">
              <a:buClr>
                <a:schemeClr val="accent1"/>
              </a:buClr>
              <a:buFont typeface="Wingdings" pitchFamily="2" charset="2"/>
              <a:buChar char="v"/>
            </a:pPr>
            <a:r>
              <a:rPr lang="en-US" sz="1600"/>
              <a:t>Healthcare Cloud governance and enablement strategy is predicated on automation, enabling code and platforms that accelerate adoption.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9997E5-078C-0648-AC61-9C60FB62D7E7}"/>
              </a:ext>
            </a:extLst>
          </p:cNvPr>
          <p:cNvSpPr/>
          <p:nvPr/>
        </p:nvSpPr>
        <p:spPr>
          <a:xfrm>
            <a:off x="1913560" y="1450664"/>
            <a:ext cx="8026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400" b="1">
                <a:solidFill>
                  <a:srgbClr val="2F4F4F"/>
                </a:solidFill>
                <a:latin typeface="-apple-system"/>
              </a:rPr>
              <a:t>Enabling teams to deliver value safely, quickly and </a:t>
            </a:r>
            <a:r>
              <a:rPr lang="en-US" sz="2400" b="1">
                <a:solidFill>
                  <a:schemeClr val="accent1"/>
                </a:solidFill>
                <a:latin typeface="-apple-system"/>
              </a:rPr>
              <a:t>sustainably in the Healthcare Cloud</a:t>
            </a:r>
          </a:p>
          <a:p>
            <a:pPr algn="ctr" fontAlgn="base"/>
            <a:r>
              <a:rPr lang="en-US" sz="2400" b="1">
                <a:solidFill>
                  <a:srgbClr val="2F4F4F"/>
                </a:solidFill>
                <a:latin typeface="-apple-system"/>
              </a:rPr>
              <a:t>to help people live healthier lives and to help make the health system work better for everyone</a:t>
            </a:r>
            <a:r>
              <a:rPr lang="en-US" sz="2400">
                <a:solidFill>
                  <a:srgbClr val="24292E"/>
                </a:solidFill>
                <a:latin typeface="inherit"/>
              </a:rPr>
              <a:t>.</a:t>
            </a:r>
            <a:endParaRPr lang="en-US" sz="2400" b="1">
              <a:solidFill>
                <a:srgbClr val="2F4F4F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15003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ADFC2-EFC0-DF4B-95E5-64C49C3FF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Healthcare Cloud- </a:t>
            </a:r>
            <a:r>
              <a:rPr lang="en-US" sz="3200">
                <a:solidFill>
                  <a:schemeClr val="accent1"/>
                </a:solidFill>
              </a:rPr>
              <a:t>Foundational</a:t>
            </a:r>
            <a:r>
              <a:rPr lang="en-US" sz="3200"/>
              <a:t>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F6FABE-77AF-1147-BD91-1DEE6FA4D008}"/>
              </a:ext>
            </a:extLst>
          </p:cNvPr>
          <p:cNvSpPr/>
          <p:nvPr/>
        </p:nvSpPr>
        <p:spPr>
          <a:xfrm>
            <a:off x="774031" y="2378101"/>
            <a:ext cx="511685" cy="40958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/>
              <a:t>HEALTHCARE PLATFORM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1EE250-2933-314C-9834-3FFDDDCFE9F4}"/>
              </a:ext>
            </a:extLst>
          </p:cNvPr>
          <p:cNvSpPr/>
          <p:nvPr/>
        </p:nvSpPr>
        <p:spPr>
          <a:xfrm>
            <a:off x="1285712" y="3967006"/>
            <a:ext cx="10279427" cy="1630292"/>
          </a:xfrm>
          <a:prstGeom prst="rect">
            <a:avLst/>
          </a:prstGeom>
          <a:solidFill>
            <a:schemeClr val="bg2">
              <a:lumMod val="25000"/>
              <a:alpha val="8000"/>
            </a:schemeClr>
          </a:solidFill>
          <a:ln>
            <a:noFill/>
          </a:ln>
          <a:effectLst>
            <a:outerShdw sx="1000" sy="1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>
                <a:solidFill>
                  <a:srgbClr val="002060"/>
                </a:solidFill>
              </a:rPr>
              <a:t>CORE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3AB481-722C-3545-8466-021D9C65310C}"/>
              </a:ext>
            </a:extLst>
          </p:cNvPr>
          <p:cNvSpPr/>
          <p:nvPr/>
        </p:nvSpPr>
        <p:spPr>
          <a:xfrm>
            <a:off x="775963" y="1179822"/>
            <a:ext cx="10791109" cy="1128519"/>
          </a:xfrm>
          <a:prstGeom prst="rect">
            <a:avLst/>
          </a:prstGeom>
          <a:solidFill>
            <a:srgbClr val="00B0F0">
              <a:alpha val="8000"/>
            </a:srgbClr>
          </a:solidFill>
          <a:ln>
            <a:noFill/>
          </a:ln>
          <a:effectLst>
            <a:outerShdw sx="1000" sy="1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>
                <a:solidFill>
                  <a:srgbClr val="002060"/>
                </a:solidFill>
              </a:rPr>
              <a:t>Ecosystem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91A26C-A8EC-1D43-89B4-900A76DE9776}"/>
              </a:ext>
            </a:extLst>
          </p:cNvPr>
          <p:cNvSpPr/>
          <p:nvPr/>
        </p:nvSpPr>
        <p:spPr>
          <a:xfrm>
            <a:off x="2850555" y="1278415"/>
            <a:ext cx="8590851" cy="95235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51AF6-2306-2C46-8F03-3C4A2A1F4DF8}"/>
              </a:ext>
            </a:extLst>
          </p:cNvPr>
          <p:cNvSpPr txBox="1"/>
          <p:nvPr/>
        </p:nvSpPr>
        <p:spPr>
          <a:xfrm>
            <a:off x="5401481" y="1407039"/>
            <a:ext cx="1082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Consumer </a:t>
            </a:r>
            <a:b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</a:br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Applications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4875BC-197E-E246-B2B1-BF2183169340}"/>
              </a:ext>
            </a:extLst>
          </p:cNvPr>
          <p:cNvSpPr txBox="1"/>
          <p:nvPr/>
        </p:nvSpPr>
        <p:spPr>
          <a:xfrm>
            <a:off x="7206962" y="1407039"/>
            <a:ext cx="1298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Clinical and </a:t>
            </a:r>
            <a:b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</a:br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Rx Applications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2DF5F-B9A8-BC41-A728-1E28FC5BB6C7}"/>
              </a:ext>
            </a:extLst>
          </p:cNvPr>
          <p:cNvSpPr txBox="1"/>
          <p:nvPr/>
        </p:nvSpPr>
        <p:spPr>
          <a:xfrm>
            <a:off x="9228744" y="1299319"/>
            <a:ext cx="11224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Provider </a:t>
            </a:r>
          </a:p>
          <a:p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Applications </a:t>
            </a:r>
          </a:p>
          <a:p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(EMR, etc.)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3E861C-CE93-AE45-B030-9E06A12B5011}"/>
              </a:ext>
            </a:extLst>
          </p:cNvPr>
          <p:cNvGrpSpPr/>
          <p:nvPr/>
        </p:nvGrpSpPr>
        <p:grpSpPr>
          <a:xfrm>
            <a:off x="8952823" y="1436798"/>
            <a:ext cx="301000" cy="463697"/>
            <a:chOff x="2767013" y="2630488"/>
            <a:chExt cx="373062" cy="574675"/>
          </a:xfrm>
        </p:grpSpPr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51B49259-DAAE-B74E-99E2-F052D1A565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5275" y="2630488"/>
              <a:ext cx="304800" cy="574675"/>
            </a:xfrm>
            <a:custGeom>
              <a:avLst/>
              <a:gdLst>
                <a:gd name="T0" fmla="*/ 344 w 432"/>
                <a:gd name="T1" fmla="*/ 371 h 815"/>
                <a:gd name="T2" fmla="*/ 304 w 432"/>
                <a:gd name="T3" fmla="*/ 371 h 815"/>
                <a:gd name="T4" fmla="*/ 304 w 432"/>
                <a:gd name="T5" fmla="*/ 411 h 815"/>
                <a:gd name="T6" fmla="*/ 280 w 432"/>
                <a:gd name="T7" fmla="*/ 411 h 815"/>
                <a:gd name="T8" fmla="*/ 280 w 432"/>
                <a:gd name="T9" fmla="*/ 371 h 815"/>
                <a:gd name="T10" fmla="*/ 240 w 432"/>
                <a:gd name="T11" fmla="*/ 371 h 815"/>
                <a:gd name="T12" fmla="*/ 240 w 432"/>
                <a:gd name="T13" fmla="*/ 347 h 815"/>
                <a:gd name="T14" fmla="*/ 280 w 432"/>
                <a:gd name="T15" fmla="*/ 347 h 815"/>
                <a:gd name="T16" fmla="*/ 280 w 432"/>
                <a:gd name="T17" fmla="*/ 307 h 815"/>
                <a:gd name="T18" fmla="*/ 304 w 432"/>
                <a:gd name="T19" fmla="*/ 307 h 815"/>
                <a:gd name="T20" fmla="*/ 304 w 432"/>
                <a:gd name="T21" fmla="*/ 347 h 815"/>
                <a:gd name="T22" fmla="*/ 344 w 432"/>
                <a:gd name="T23" fmla="*/ 347 h 815"/>
                <a:gd name="T24" fmla="*/ 344 w 432"/>
                <a:gd name="T25" fmla="*/ 371 h 815"/>
                <a:gd name="T26" fmla="*/ 432 w 432"/>
                <a:gd name="T27" fmla="*/ 583 h 815"/>
                <a:gd name="T28" fmla="*/ 344 w 432"/>
                <a:gd name="T29" fmla="*/ 583 h 815"/>
                <a:gd name="T30" fmla="*/ 344 w 432"/>
                <a:gd name="T31" fmla="*/ 815 h 815"/>
                <a:gd name="T32" fmla="*/ 320 w 432"/>
                <a:gd name="T33" fmla="*/ 815 h 815"/>
                <a:gd name="T34" fmla="*/ 320 w 432"/>
                <a:gd name="T35" fmla="*/ 507 h 815"/>
                <a:gd name="T36" fmla="*/ 344 w 432"/>
                <a:gd name="T37" fmla="*/ 507 h 815"/>
                <a:gd name="T38" fmla="*/ 344 w 432"/>
                <a:gd name="T39" fmla="*/ 559 h 815"/>
                <a:gd name="T40" fmla="*/ 404 w 432"/>
                <a:gd name="T41" fmla="*/ 559 h 815"/>
                <a:gd name="T42" fmla="*/ 404 w 432"/>
                <a:gd name="T43" fmla="*/ 409 h 815"/>
                <a:gd name="T44" fmla="*/ 214 w 432"/>
                <a:gd name="T45" fmla="*/ 219 h 815"/>
                <a:gd name="T46" fmla="*/ 24 w 432"/>
                <a:gd name="T47" fmla="*/ 409 h 815"/>
                <a:gd name="T48" fmla="*/ 24 w 432"/>
                <a:gd name="T49" fmla="*/ 559 h 815"/>
                <a:gd name="T50" fmla="*/ 92 w 432"/>
                <a:gd name="T51" fmla="*/ 559 h 815"/>
                <a:gd name="T52" fmla="*/ 92 w 432"/>
                <a:gd name="T53" fmla="*/ 507 h 815"/>
                <a:gd name="T54" fmla="*/ 116 w 432"/>
                <a:gd name="T55" fmla="*/ 507 h 815"/>
                <a:gd name="T56" fmla="*/ 116 w 432"/>
                <a:gd name="T57" fmla="*/ 815 h 815"/>
                <a:gd name="T58" fmla="*/ 92 w 432"/>
                <a:gd name="T59" fmla="*/ 815 h 815"/>
                <a:gd name="T60" fmla="*/ 92 w 432"/>
                <a:gd name="T61" fmla="*/ 583 h 815"/>
                <a:gd name="T62" fmla="*/ 0 w 432"/>
                <a:gd name="T63" fmla="*/ 583 h 815"/>
                <a:gd name="T64" fmla="*/ 0 w 432"/>
                <a:gd name="T65" fmla="*/ 409 h 815"/>
                <a:gd name="T66" fmla="*/ 161 w 432"/>
                <a:gd name="T67" fmla="*/ 201 h 815"/>
                <a:gd name="T68" fmla="*/ 108 w 432"/>
                <a:gd name="T69" fmla="*/ 108 h 815"/>
                <a:gd name="T70" fmla="*/ 215 w 432"/>
                <a:gd name="T71" fmla="*/ 0 h 815"/>
                <a:gd name="T72" fmla="*/ 323 w 432"/>
                <a:gd name="T73" fmla="*/ 108 h 815"/>
                <a:gd name="T74" fmla="*/ 270 w 432"/>
                <a:gd name="T75" fmla="*/ 201 h 815"/>
                <a:gd name="T76" fmla="*/ 432 w 432"/>
                <a:gd name="T77" fmla="*/ 409 h 815"/>
                <a:gd name="T78" fmla="*/ 432 w 432"/>
                <a:gd name="T79" fmla="*/ 583 h 815"/>
                <a:gd name="T80" fmla="*/ 215 w 432"/>
                <a:gd name="T81" fmla="*/ 190 h 815"/>
                <a:gd name="T82" fmla="*/ 298 w 432"/>
                <a:gd name="T83" fmla="*/ 108 h 815"/>
                <a:gd name="T84" fmla="*/ 215 w 432"/>
                <a:gd name="T85" fmla="*/ 25 h 815"/>
                <a:gd name="T86" fmla="*/ 133 w 432"/>
                <a:gd name="T87" fmla="*/ 108 h 815"/>
                <a:gd name="T88" fmla="*/ 215 w 432"/>
                <a:gd name="T89" fmla="*/ 190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32" h="815">
                  <a:moveTo>
                    <a:pt x="344" y="371"/>
                  </a:moveTo>
                  <a:cubicBezTo>
                    <a:pt x="304" y="371"/>
                    <a:pt x="304" y="371"/>
                    <a:pt x="304" y="371"/>
                  </a:cubicBezTo>
                  <a:cubicBezTo>
                    <a:pt x="304" y="411"/>
                    <a:pt x="304" y="411"/>
                    <a:pt x="304" y="411"/>
                  </a:cubicBezTo>
                  <a:cubicBezTo>
                    <a:pt x="280" y="411"/>
                    <a:pt x="280" y="411"/>
                    <a:pt x="280" y="411"/>
                  </a:cubicBezTo>
                  <a:cubicBezTo>
                    <a:pt x="280" y="371"/>
                    <a:pt x="280" y="371"/>
                    <a:pt x="280" y="371"/>
                  </a:cubicBezTo>
                  <a:cubicBezTo>
                    <a:pt x="240" y="371"/>
                    <a:pt x="240" y="371"/>
                    <a:pt x="240" y="371"/>
                  </a:cubicBezTo>
                  <a:cubicBezTo>
                    <a:pt x="240" y="347"/>
                    <a:pt x="240" y="347"/>
                    <a:pt x="240" y="347"/>
                  </a:cubicBezTo>
                  <a:cubicBezTo>
                    <a:pt x="280" y="347"/>
                    <a:pt x="280" y="347"/>
                    <a:pt x="280" y="347"/>
                  </a:cubicBezTo>
                  <a:cubicBezTo>
                    <a:pt x="280" y="307"/>
                    <a:pt x="280" y="307"/>
                    <a:pt x="280" y="307"/>
                  </a:cubicBezTo>
                  <a:cubicBezTo>
                    <a:pt x="304" y="307"/>
                    <a:pt x="304" y="307"/>
                    <a:pt x="304" y="307"/>
                  </a:cubicBezTo>
                  <a:cubicBezTo>
                    <a:pt x="304" y="347"/>
                    <a:pt x="304" y="347"/>
                    <a:pt x="304" y="347"/>
                  </a:cubicBezTo>
                  <a:cubicBezTo>
                    <a:pt x="344" y="347"/>
                    <a:pt x="344" y="347"/>
                    <a:pt x="344" y="347"/>
                  </a:cubicBezTo>
                  <a:lnTo>
                    <a:pt x="344" y="371"/>
                  </a:lnTo>
                  <a:close/>
                  <a:moveTo>
                    <a:pt x="432" y="583"/>
                  </a:moveTo>
                  <a:cubicBezTo>
                    <a:pt x="344" y="583"/>
                    <a:pt x="344" y="583"/>
                    <a:pt x="344" y="583"/>
                  </a:cubicBezTo>
                  <a:cubicBezTo>
                    <a:pt x="344" y="815"/>
                    <a:pt x="344" y="815"/>
                    <a:pt x="344" y="815"/>
                  </a:cubicBezTo>
                  <a:cubicBezTo>
                    <a:pt x="320" y="815"/>
                    <a:pt x="320" y="815"/>
                    <a:pt x="320" y="815"/>
                  </a:cubicBezTo>
                  <a:cubicBezTo>
                    <a:pt x="320" y="507"/>
                    <a:pt x="320" y="507"/>
                    <a:pt x="320" y="507"/>
                  </a:cubicBezTo>
                  <a:cubicBezTo>
                    <a:pt x="344" y="507"/>
                    <a:pt x="344" y="507"/>
                    <a:pt x="344" y="507"/>
                  </a:cubicBezTo>
                  <a:cubicBezTo>
                    <a:pt x="344" y="559"/>
                    <a:pt x="344" y="559"/>
                    <a:pt x="344" y="559"/>
                  </a:cubicBezTo>
                  <a:cubicBezTo>
                    <a:pt x="404" y="559"/>
                    <a:pt x="404" y="559"/>
                    <a:pt x="404" y="559"/>
                  </a:cubicBezTo>
                  <a:cubicBezTo>
                    <a:pt x="404" y="409"/>
                    <a:pt x="404" y="409"/>
                    <a:pt x="404" y="409"/>
                  </a:cubicBezTo>
                  <a:cubicBezTo>
                    <a:pt x="404" y="304"/>
                    <a:pt x="319" y="219"/>
                    <a:pt x="214" y="219"/>
                  </a:cubicBezTo>
                  <a:cubicBezTo>
                    <a:pt x="109" y="219"/>
                    <a:pt x="24" y="304"/>
                    <a:pt x="24" y="409"/>
                  </a:cubicBezTo>
                  <a:cubicBezTo>
                    <a:pt x="24" y="559"/>
                    <a:pt x="24" y="559"/>
                    <a:pt x="24" y="559"/>
                  </a:cubicBezTo>
                  <a:cubicBezTo>
                    <a:pt x="92" y="559"/>
                    <a:pt x="92" y="559"/>
                    <a:pt x="92" y="559"/>
                  </a:cubicBezTo>
                  <a:cubicBezTo>
                    <a:pt x="92" y="507"/>
                    <a:pt x="92" y="507"/>
                    <a:pt x="92" y="507"/>
                  </a:cubicBezTo>
                  <a:cubicBezTo>
                    <a:pt x="116" y="507"/>
                    <a:pt x="116" y="507"/>
                    <a:pt x="116" y="507"/>
                  </a:cubicBezTo>
                  <a:cubicBezTo>
                    <a:pt x="116" y="815"/>
                    <a:pt x="116" y="815"/>
                    <a:pt x="116" y="815"/>
                  </a:cubicBezTo>
                  <a:cubicBezTo>
                    <a:pt x="92" y="815"/>
                    <a:pt x="92" y="815"/>
                    <a:pt x="92" y="815"/>
                  </a:cubicBezTo>
                  <a:cubicBezTo>
                    <a:pt x="92" y="583"/>
                    <a:pt x="92" y="583"/>
                    <a:pt x="92" y="583"/>
                  </a:cubicBezTo>
                  <a:cubicBezTo>
                    <a:pt x="0" y="583"/>
                    <a:pt x="0" y="583"/>
                    <a:pt x="0" y="583"/>
                  </a:cubicBezTo>
                  <a:cubicBezTo>
                    <a:pt x="0" y="409"/>
                    <a:pt x="0" y="409"/>
                    <a:pt x="0" y="409"/>
                  </a:cubicBezTo>
                  <a:cubicBezTo>
                    <a:pt x="0" y="309"/>
                    <a:pt x="68" y="225"/>
                    <a:pt x="161" y="201"/>
                  </a:cubicBezTo>
                  <a:cubicBezTo>
                    <a:pt x="129" y="182"/>
                    <a:pt x="108" y="147"/>
                    <a:pt x="108" y="108"/>
                  </a:cubicBezTo>
                  <a:cubicBezTo>
                    <a:pt x="108" y="48"/>
                    <a:pt x="156" y="0"/>
                    <a:pt x="215" y="0"/>
                  </a:cubicBezTo>
                  <a:cubicBezTo>
                    <a:pt x="275" y="0"/>
                    <a:pt x="323" y="48"/>
                    <a:pt x="323" y="108"/>
                  </a:cubicBezTo>
                  <a:cubicBezTo>
                    <a:pt x="323" y="147"/>
                    <a:pt x="302" y="182"/>
                    <a:pt x="270" y="201"/>
                  </a:cubicBezTo>
                  <a:cubicBezTo>
                    <a:pt x="363" y="225"/>
                    <a:pt x="432" y="309"/>
                    <a:pt x="432" y="409"/>
                  </a:cubicBezTo>
                  <a:lnTo>
                    <a:pt x="432" y="583"/>
                  </a:lnTo>
                  <a:close/>
                  <a:moveTo>
                    <a:pt x="215" y="190"/>
                  </a:moveTo>
                  <a:cubicBezTo>
                    <a:pt x="261" y="190"/>
                    <a:pt x="298" y="153"/>
                    <a:pt x="298" y="108"/>
                  </a:cubicBezTo>
                  <a:cubicBezTo>
                    <a:pt x="298" y="62"/>
                    <a:pt x="261" y="25"/>
                    <a:pt x="215" y="25"/>
                  </a:cubicBezTo>
                  <a:cubicBezTo>
                    <a:pt x="170" y="25"/>
                    <a:pt x="133" y="62"/>
                    <a:pt x="133" y="108"/>
                  </a:cubicBezTo>
                  <a:cubicBezTo>
                    <a:pt x="133" y="153"/>
                    <a:pt x="170" y="190"/>
                    <a:pt x="215" y="190"/>
                  </a:cubicBezTo>
                  <a:close/>
                </a:path>
              </a:pathLst>
            </a:custGeom>
            <a:solidFill>
              <a:srgbClr val="E87722"/>
            </a:solidFill>
            <a:ln>
              <a:noFill/>
            </a:ln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5E8D2A68-320A-6845-ACD5-5284F102A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67013" y="2717801"/>
              <a:ext cx="204788" cy="230188"/>
            </a:xfrm>
            <a:custGeom>
              <a:avLst/>
              <a:gdLst>
                <a:gd name="T0" fmla="*/ 239 w 290"/>
                <a:gd name="T1" fmla="*/ 225 h 327"/>
                <a:gd name="T2" fmla="*/ 195 w 290"/>
                <a:gd name="T3" fmla="*/ 251 h 327"/>
                <a:gd name="T4" fmla="*/ 27 w 290"/>
                <a:gd name="T5" fmla="*/ 106 h 327"/>
                <a:gd name="T6" fmla="*/ 51 w 290"/>
                <a:gd name="T7" fmla="*/ 64 h 327"/>
                <a:gd name="T8" fmla="*/ 189 w 290"/>
                <a:gd name="T9" fmla="*/ 108 h 327"/>
                <a:gd name="T10" fmla="*/ 211 w 290"/>
                <a:gd name="T11" fmla="*/ 95 h 327"/>
                <a:gd name="T12" fmla="*/ 38 w 290"/>
                <a:gd name="T13" fmla="*/ 42 h 327"/>
                <a:gd name="T14" fmla="*/ 2 w 290"/>
                <a:gd name="T15" fmla="*/ 108 h 327"/>
                <a:gd name="T16" fmla="*/ 188 w 290"/>
                <a:gd name="T17" fmla="*/ 276 h 327"/>
                <a:gd name="T18" fmla="*/ 188 w 290"/>
                <a:gd name="T19" fmla="*/ 276 h 327"/>
                <a:gd name="T20" fmla="*/ 239 w 290"/>
                <a:gd name="T21" fmla="*/ 327 h 327"/>
                <a:gd name="T22" fmla="*/ 290 w 290"/>
                <a:gd name="T23" fmla="*/ 276 h 327"/>
                <a:gd name="T24" fmla="*/ 239 w 290"/>
                <a:gd name="T25" fmla="*/ 225 h 327"/>
                <a:gd name="T26" fmla="*/ 239 w 290"/>
                <a:gd name="T27" fmla="*/ 302 h 327"/>
                <a:gd name="T28" fmla="*/ 214 w 290"/>
                <a:gd name="T29" fmla="*/ 276 h 327"/>
                <a:gd name="T30" fmla="*/ 239 w 290"/>
                <a:gd name="T31" fmla="*/ 251 h 327"/>
                <a:gd name="T32" fmla="*/ 264 w 290"/>
                <a:gd name="T33" fmla="*/ 276 h 327"/>
                <a:gd name="T34" fmla="*/ 239 w 290"/>
                <a:gd name="T35" fmla="*/ 30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327">
                  <a:moveTo>
                    <a:pt x="239" y="225"/>
                  </a:moveTo>
                  <a:cubicBezTo>
                    <a:pt x="220" y="225"/>
                    <a:pt x="203" y="236"/>
                    <a:pt x="195" y="251"/>
                  </a:cubicBezTo>
                  <a:cubicBezTo>
                    <a:pt x="84" y="206"/>
                    <a:pt x="31" y="146"/>
                    <a:pt x="27" y="106"/>
                  </a:cubicBezTo>
                  <a:cubicBezTo>
                    <a:pt x="26" y="88"/>
                    <a:pt x="34" y="74"/>
                    <a:pt x="51" y="64"/>
                  </a:cubicBezTo>
                  <a:cubicBezTo>
                    <a:pt x="121" y="23"/>
                    <a:pt x="188" y="107"/>
                    <a:pt x="189" y="108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181" y="57"/>
                    <a:pt x="109" y="0"/>
                    <a:pt x="38" y="42"/>
                  </a:cubicBezTo>
                  <a:cubicBezTo>
                    <a:pt x="12" y="57"/>
                    <a:pt x="0" y="81"/>
                    <a:pt x="2" y="108"/>
                  </a:cubicBezTo>
                  <a:cubicBezTo>
                    <a:pt x="7" y="167"/>
                    <a:pt x="78" y="231"/>
                    <a:pt x="188" y="276"/>
                  </a:cubicBezTo>
                  <a:cubicBezTo>
                    <a:pt x="188" y="276"/>
                    <a:pt x="188" y="276"/>
                    <a:pt x="188" y="276"/>
                  </a:cubicBezTo>
                  <a:cubicBezTo>
                    <a:pt x="188" y="304"/>
                    <a:pt x="211" y="327"/>
                    <a:pt x="239" y="327"/>
                  </a:cubicBezTo>
                  <a:cubicBezTo>
                    <a:pt x="267" y="327"/>
                    <a:pt x="290" y="304"/>
                    <a:pt x="290" y="276"/>
                  </a:cubicBezTo>
                  <a:cubicBezTo>
                    <a:pt x="290" y="248"/>
                    <a:pt x="267" y="225"/>
                    <a:pt x="239" y="225"/>
                  </a:cubicBezTo>
                  <a:close/>
                  <a:moveTo>
                    <a:pt x="239" y="302"/>
                  </a:moveTo>
                  <a:cubicBezTo>
                    <a:pt x="225" y="302"/>
                    <a:pt x="214" y="290"/>
                    <a:pt x="214" y="276"/>
                  </a:cubicBezTo>
                  <a:cubicBezTo>
                    <a:pt x="214" y="262"/>
                    <a:pt x="225" y="251"/>
                    <a:pt x="239" y="251"/>
                  </a:cubicBezTo>
                  <a:cubicBezTo>
                    <a:pt x="253" y="251"/>
                    <a:pt x="264" y="262"/>
                    <a:pt x="264" y="276"/>
                  </a:cubicBezTo>
                  <a:cubicBezTo>
                    <a:pt x="264" y="290"/>
                    <a:pt x="253" y="302"/>
                    <a:pt x="239" y="302"/>
                  </a:cubicBezTo>
                  <a:close/>
                </a:path>
              </a:pathLst>
            </a:custGeom>
            <a:solidFill>
              <a:srgbClr val="8A8A8D"/>
            </a:solidFill>
            <a:ln>
              <a:noFill/>
            </a:ln>
          </p:spPr>
          <p:txBody>
            <a:bodyPr vert="horz" wrap="square" lIns="91439" tIns="45719" rIns="91439" bIns="45719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Freeform 62">
            <a:extLst>
              <a:ext uri="{FF2B5EF4-FFF2-40B4-BE49-F238E27FC236}">
                <a16:creationId xmlns:a16="http://schemas.microsoft.com/office/drawing/2014/main" id="{C0FD871E-4BBF-4048-9FB1-DE69D8BF39CF}"/>
              </a:ext>
            </a:extLst>
          </p:cNvPr>
          <p:cNvSpPr>
            <a:spLocks noEditPoints="1"/>
          </p:cNvSpPr>
          <p:nvPr/>
        </p:nvSpPr>
        <p:spPr bwMode="auto">
          <a:xfrm>
            <a:off x="4909331" y="1516247"/>
            <a:ext cx="494500" cy="304796"/>
          </a:xfrm>
          <a:custGeom>
            <a:avLst/>
            <a:gdLst>
              <a:gd name="T0" fmla="*/ 119 w 128"/>
              <a:gd name="T1" fmla="*/ 37 h 78"/>
              <a:gd name="T2" fmla="*/ 100 w 128"/>
              <a:gd name="T3" fmla="*/ 30 h 78"/>
              <a:gd name="T4" fmla="*/ 96 w 128"/>
              <a:gd name="T5" fmla="*/ 16 h 78"/>
              <a:gd name="T6" fmla="*/ 73 w 128"/>
              <a:gd name="T7" fmla="*/ 16 h 78"/>
              <a:gd name="T8" fmla="*/ 66 w 128"/>
              <a:gd name="T9" fmla="*/ 35 h 78"/>
              <a:gd name="T10" fmla="*/ 57 w 128"/>
              <a:gd name="T11" fmla="*/ 12 h 78"/>
              <a:gd name="T12" fmla="*/ 34 w 128"/>
              <a:gd name="T13" fmla="*/ 12 h 78"/>
              <a:gd name="T14" fmla="*/ 27 w 128"/>
              <a:gd name="T15" fmla="*/ 30 h 78"/>
              <a:gd name="T16" fmla="*/ 9 w 128"/>
              <a:gd name="T17" fmla="*/ 37 h 78"/>
              <a:gd name="T18" fmla="*/ 0 w 128"/>
              <a:gd name="T19" fmla="*/ 65 h 78"/>
              <a:gd name="T20" fmla="*/ 4 w 128"/>
              <a:gd name="T21" fmla="*/ 78 h 78"/>
              <a:gd name="T22" fmla="*/ 20 w 128"/>
              <a:gd name="T23" fmla="*/ 48 h 78"/>
              <a:gd name="T24" fmla="*/ 36 w 128"/>
              <a:gd name="T25" fmla="*/ 78 h 78"/>
              <a:gd name="T26" fmla="*/ 40 w 128"/>
              <a:gd name="T27" fmla="*/ 64 h 78"/>
              <a:gd name="T28" fmla="*/ 30 w 128"/>
              <a:gd name="T29" fmla="*/ 37 h 78"/>
              <a:gd name="T30" fmla="*/ 30 w 128"/>
              <a:gd name="T31" fmla="*/ 33 h 78"/>
              <a:gd name="T32" fmla="*/ 64 w 128"/>
              <a:gd name="T33" fmla="*/ 42 h 78"/>
              <a:gd name="T34" fmla="*/ 64 w 128"/>
              <a:gd name="T35" fmla="*/ 58 h 78"/>
              <a:gd name="T36" fmla="*/ 68 w 128"/>
              <a:gd name="T37" fmla="*/ 78 h 78"/>
              <a:gd name="T38" fmla="*/ 68 w 128"/>
              <a:gd name="T39" fmla="*/ 47 h 78"/>
              <a:gd name="T40" fmla="*/ 98 w 128"/>
              <a:gd name="T41" fmla="*/ 34 h 78"/>
              <a:gd name="T42" fmla="*/ 101 w 128"/>
              <a:gd name="T43" fmla="*/ 45 h 78"/>
              <a:gd name="T44" fmla="*/ 88 w 128"/>
              <a:gd name="T45" fmla="*/ 78 h 78"/>
              <a:gd name="T46" fmla="*/ 92 w 128"/>
              <a:gd name="T47" fmla="*/ 65 h 78"/>
              <a:gd name="T48" fmla="*/ 124 w 128"/>
              <a:gd name="T49" fmla="*/ 64 h 78"/>
              <a:gd name="T50" fmla="*/ 128 w 128"/>
              <a:gd name="T51" fmla="*/ 78 h 78"/>
              <a:gd name="T52" fmla="*/ 115 w 128"/>
              <a:gd name="T53" fmla="*/ 45 h 78"/>
              <a:gd name="T54" fmla="*/ 26 w 128"/>
              <a:gd name="T55" fmla="*/ 37 h 78"/>
              <a:gd name="T56" fmla="*/ 13 w 128"/>
              <a:gd name="T57" fmla="*/ 37 h 78"/>
              <a:gd name="T58" fmla="*/ 45 w 128"/>
              <a:gd name="T59" fmla="*/ 4 h 78"/>
              <a:gd name="T60" fmla="*/ 45 w 128"/>
              <a:gd name="T61" fmla="*/ 19 h 78"/>
              <a:gd name="T62" fmla="*/ 45 w 128"/>
              <a:gd name="T63" fmla="*/ 4 h 78"/>
              <a:gd name="T64" fmla="*/ 92 w 128"/>
              <a:gd name="T65" fmla="*/ 16 h 78"/>
              <a:gd name="T66" fmla="*/ 77 w 128"/>
              <a:gd name="T67" fmla="*/ 16 h 78"/>
              <a:gd name="T68" fmla="*/ 108 w 128"/>
              <a:gd name="T69" fmla="*/ 30 h 78"/>
              <a:gd name="T70" fmla="*/ 108 w 128"/>
              <a:gd name="T71" fmla="*/ 43 h 78"/>
              <a:gd name="T72" fmla="*/ 108 w 128"/>
              <a:gd name="T73" fmla="*/ 3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" h="78">
                <a:moveTo>
                  <a:pt x="115" y="45"/>
                </a:moveTo>
                <a:cubicBezTo>
                  <a:pt x="117" y="43"/>
                  <a:pt x="119" y="40"/>
                  <a:pt x="119" y="37"/>
                </a:cubicBezTo>
                <a:cubicBezTo>
                  <a:pt x="119" y="31"/>
                  <a:pt x="114" y="26"/>
                  <a:pt x="108" y="26"/>
                </a:cubicBezTo>
                <a:cubicBezTo>
                  <a:pt x="105" y="26"/>
                  <a:pt x="102" y="28"/>
                  <a:pt x="100" y="30"/>
                </a:cubicBezTo>
                <a:cubicBezTo>
                  <a:pt x="98" y="28"/>
                  <a:pt x="95" y="26"/>
                  <a:pt x="92" y="25"/>
                </a:cubicBezTo>
                <a:cubicBezTo>
                  <a:pt x="94" y="23"/>
                  <a:pt x="96" y="20"/>
                  <a:pt x="96" y="16"/>
                </a:cubicBezTo>
                <a:cubicBezTo>
                  <a:pt x="96" y="10"/>
                  <a:pt x="91" y="4"/>
                  <a:pt x="85" y="4"/>
                </a:cubicBezTo>
                <a:cubicBezTo>
                  <a:pt x="78" y="4"/>
                  <a:pt x="73" y="10"/>
                  <a:pt x="73" y="16"/>
                </a:cubicBezTo>
                <a:cubicBezTo>
                  <a:pt x="73" y="20"/>
                  <a:pt x="75" y="23"/>
                  <a:pt x="78" y="25"/>
                </a:cubicBezTo>
                <a:cubicBezTo>
                  <a:pt x="73" y="27"/>
                  <a:pt x="69" y="31"/>
                  <a:pt x="66" y="35"/>
                </a:cubicBezTo>
                <a:cubicBezTo>
                  <a:pt x="64" y="28"/>
                  <a:pt x="59" y="23"/>
                  <a:pt x="52" y="21"/>
                </a:cubicBezTo>
                <a:cubicBezTo>
                  <a:pt x="55" y="19"/>
                  <a:pt x="57" y="15"/>
                  <a:pt x="57" y="12"/>
                </a:cubicBezTo>
                <a:cubicBezTo>
                  <a:pt x="57" y="5"/>
                  <a:pt x="52" y="0"/>
                  <a:pt x="45" y="0"/>
                </a:cubicBezTo>
                <a:cubicBezTo>
                  <a:pt x="39" y="0"/>
                  <a:pt x="34" y="5"/>
                  <a:pt x="34" y="12"/>
                </a:cubicBezTo>
                <a:cubicBezTo>
                  <a:pt x="34" y="15"/>
                  <a:pt x="36" y="19"/>
                  <a:pt x="38" y="21"/>
                </a:cubicBezTo>
                <a:cubicBezTo>
                  <a:pt x="34" y="22"/>
                  <a:pt x="30" y="25"/>
                  <a:pt x="27" y="30"/>
                </a:cubicBezTo>
                <a:cubicBezTo>
                  <a:pt x="26" y="28"/>
                  <a:pt x="23" y="26"/>
                  <a:pt x="20" y="26"/>
                </a:cubicBezTo>
                <a:cubicBezTo>
                  <a:pt x="14" y="26"/>
                  <a:pt x="9" y="31"/>
                  <a:pt x="9" y="37"/>
                </a:cubicBezTo>
                <a:cubicBezTo>
                  <a:pt x="9" y="40"/>
                  <a:pt x="11" y="43"/>
                  <a:pt x="13" y="45"/>
                </a:cubicBezTo>
                <a:cubicBezTo>
                  <a:pt x="6" y="48"/>
                  <a:pt x="0" y="56"/>
                  <a:pt x="0" y="65"/>
                </a:cubicBezTo>
                <a:cubicBezTo>
                  <a:pt x="0" y="78"/>
                  <a:pt x="0" y="78"/>
                  <a:pt x="0" y="78"/>
                </a:cubicBezTo>
                <a:cubicBezTo>
                  <a:pt x="4" y="78"/>
                  <a:pt x="4" y="78"/>
                  <a:pt x="4" y="78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56"/>
                  <a:pt x="12" y="48"/>
                  <a:pt x="20" y="48"/>
                </a:cubicBezTo>
                <a:cubicBezTo>
                  <a:pt x="29" y="48"/>
                  <a:pt x="36" y="55"/>
                  <a:pt x="36" y="64"/>
                </a:cubicBezTo>
                <a:cubicBezTo>
                  <a:pt x="36" y="78"/>
                  <a:pt x="36" y="78"/>
                  <a:pt x="36" y="78"/>
                </a:cubicBezTo>
                <a:cubicBezTo>
                  <a:pt x="40" y="78"/>
                  <a:pt x="40" y="78"/>
                  <a:pt x="40" y="78"/>
                </a:cubicBezTo>
                <a:cubicBezTo>
                  <a:pt x="40" y="64"/>
                  <a:pt x="40" y="64"/>
                  <a:pt x="40" y="64"/>
                </a:cubicBezTo>
                <a:cubicBezTo>
                  <a:pt x="40" y="55"/>
                  <a:pt x="34" y="48"/>
                  <a:pt x="27" y="45"/>
                </a:cubicBezTo>
                <a:cubicBezTo>
                  <a:pt x="29" y="43"/>
                  <a:pt x="30" y="40"/>
                  <a:pt x="30" y="37"/>
                </a:cubicBezTo>
                <a:cubicBezTo>
                  <a:pt x="30" y="36"/>
                  <a:pt x="30" y="35"/>
                  <a:pt x="30" y="34"/>
                </a:cubicBezTo>
                <a:cubicBezTo>
                  <a:pt x="30" y="33"/>
                  <a:pt x="30" y="33"/>
                  <a:pt x="30" y="33"/>
                </a:cubicBezTo>
                <a:cubicBezTo>
                  <a:pt x="33" y="27"/>
                  <a:pt x="40" y="23"/>
                  <a:pt x="46" y="23"/>
                </a:cubicBezTo>
                <a:cubicBezTo>
                  <a:pt x="56" y="23"/>
                  <a:pt x="64" y="32"/>
                  <a:pt x="64" y="4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8"/>
                  <a:pt x="64" y="58"/>
                  <a:pt x="64" y="58"/>
                </a:cubicBezTo>
                <a:cubicBezTo>
                  <a:pt x="64" y="78"/>
                  <a:pt x="64" y="78"/>
                  <a:pt x="64" y="78"/>
                </a:cubicBezTo>
                <a:cubicBezTo>
                  <a:pt x="68" y="78"/>
                  <a:pt x="68" y="78"/>
                  <a:pt x="68" y="78"/>
                </a:cubicBezTo>
                <a:cubicBezTo>
                  <a:pt x="68" y="58"/>
                  <a:pt x="68" y="58"/>
                  <a:pt x="68" y="58"/>
                </a:cubicBezTo>
                <a:cubicBezTo>
                  <a:pt x="68" y="47"/>
                  <a:pt x="68" y="47"/>
                  <a:pt x="68" y="47"/>
                </a:cubicBezTo>
                <a:cubicBezTo>
                  <a:pt x="68" y="37"/>
                  <a:pt x="76" y="28"/>
                  <a:pt x="85" y="28"/>
                </a:cubicBezTo>
                <a:cubicBezTo>
                  <a:pt x="90" y="28"/>
                  <a:pt x="95" y="30"/>
                  <a:pt x="98" y="34"/>
                </a:cubicBezTo>
                <a:cubicBezTo>
                  <a:pt x="98" y="35"/>
                  <a:pt x="98" y="36"/>
                  <a:pt x="98" y="37"/>
                </a:cubicBezTo>
                <a:cubicBezTo>
                  <a:pt x="98" y="40"/>
                  <a:pt x="99" y="43"/>
                  <a:pt x="101" y="45"/>
                </a:cubicBezTo>
                <a:cubicBezTo>
                  <a:pt x="94" y="48"/>
                  <a:pt x="88" y="56"/>
                  <a:pt x="88" y="65"/>
                </a:cubicBezTo>
                <a:cubicBezTo>
                  <a:pt x="88" y="78"/>
                  <a:pt x="88" y="78"/>
                  <a:pt x="88" y="78"/>
                </a:cubicBezTo>
                <a:cubicBezTo>
                  <a:pt x="92" y="78"/>
                  <a:pt x="92" y="78"/>
                  <a:pt x="92" y="78"/>
                </a:cubicBezTo>
                <a:cubicBezTo>
                  <a:pt x="92" y="65"/>
                  <a:pt x="92" y="65"/>
                  <a:pt x="92" y="65"/>
                </a:cubicBezTo>
                <a:cubicBezTo>
                  <a:pt x="92" y="56"/>
                  <a:pt x="100" y="48"/>
                  <a:pt x="108" y="48"/>
                </a:cubicBezTo>
                <a:cubicBezTo>
                  <a:pt x="117" y="48"/>
                  <a:pt x="124" y="55"/>
                  <a:pt x="124" y="64"/>
                </a:cubicBezTo>
                <a:cubicBezTo>
                  <a:pt x="124" y="78"/>
                  <a:pt x="124" y="78"/>
                  <a:pt x="124" y="78"/>
                </a:cubicBezTo>
                <a:cubicBezTo>
                  <a:pt x="128" y="78"/>
                  <a:pt x="128" y="78"/>
                  <a:pt x="128" y="78"/>
                </a:cubicBezTo>
                <a:cubicBezTo>
                  <a:pt x="128" y="64"/>
                  <a:pt x="128" y="64"/>
                  <a:pt x="128" y="64"/>
                </a:cubicBezTo>
                <a:cubicBezTo>
                  <a:pt x="128" y="55"/>
                  <a:pt x="123" y="48"/>
                  <a:pt x="115" y="45"/>
                </a:cubicBezTo>
                <a:close/>
                <a:moveTo>
                  <a:pt x="20" y="30"/>
                </a:moveTo>
                <a:cubicBezTo>
                  <a:pt x="23" y="30"/>
                  <a:pt x="26" y="33"/>
                  <a:pt x="26" y="37"/>
                </a:cubicBezTo>
                <a:cubicBezTo>
                  <a:pt x="26" y="40"/>
                  <a:pt x="23" y="43"/>
                  <a:pt x="20" y="43"/>
                </a:cubicBezTo>
                <a:cubicBezTo>
                  <a:pt x="16" y="43"/>
                  <a:pt x="13" y="40"/>
                  <a:pt x="13" y="37"/>
                </a:cubicBezTo>
                <a:cubicBezTo>
                  <a:pt x="13" y="33"/>
                  <a:pt x="16" y="30"/>
                  <a:pt x="20" y="30"/>
                </a:cubicBezTo>
                <a:close/>
                <a:moveTo>
                  <a:pt x="45" y="4"/>
                </a:moveTo>
                <a:cubicBezTo>
                  <a:pt x="49" y="4"/>
                  <a:pt x="53" y="7"/>
                  <a:pt x="53" y="12"/>
                </a:cubicBezTo>
                <a:cubicBezTo>
                  <a:pt x="53" y="16"/>
                  <a:pt x="49" y="19"/>
                  <a:pt x="45" y="19"/>
                </a:cubicBezTo>
                <a:cubicBezTo>
                  <a:pt x="41" y="19"/>
                  <a:pt x="38" y="16"/>
                  <a:pt x="38" y="12"/>
                </a:cubicBezTo>
                <a:cubicBezTo>
                  <a:pt x="38" y="7"/>
                  <a:pt x="41" y="4"/>
                  <a:pt x="45" y="4"/>
                </a:cubicBezTo>
                <a:close/>
                <a:moveTo>
                  <a:pt x="85" y="8"/>
                </a:moveTo>
                <a:cubicBezTo>
                  <a:pt x="89" y="8"/>
                  <a:pt x="92" y="12"/>
                  <a:pt x="92" y="16"/>
                </a:cubicBezTo>
                <a:cubicBezTo>
                  <a:pt x="92" y="20"/>
                  <a:pt x="89" y="24"/>
                  <a:pt x="85" y="24"/>
                </a:cubicBezTo>
                <a:cubicBezTo>
                  <a:pt x="81" y="24"/>
                  <a:pt x="77" y="20"/>
                  <a:pt x="77" y="16"/>
                </a:cubicBezTo>
                <a:cubicBezTo>
                  <a:pt x="77" y="12"/>
                  <a:pt x="81" y="8"/>
                  <a:pt x="85" y="8"/>
                </a:cubicBezTo>
                <a:close/>
                <a:moveTo>
                  <a:pt x="108" y="30"/>
                </a:moveTo>
                <a:cubicBezTo>
                  <a:pt x="112" y="30"/>
                  <a:pt x="115" y="33"/>
                  <a:pt x="115" y="37"/>
                </a:cubicBezTo>
                <a:cubicBezTo>
                  <a:pt x="115" y="40"/>
                  <a:pt x="112" y="43"/>
                  <a:pt x="108" y="43"/>
                </a:cubicBezTo>
                <a:cubicBezTo>
                  <a:pt x="105" y="43"/>
                  <a:pt x="102" y="40"/>
                  <a:pt x="102" y="37"/>
                </a:cubicBezTo>
                <a:cubicBezTo>
                  <a:pt x="102" y="33"/>
                  <a:pt x="105" y="30"/>
                  <a:pt x="108" y="30"/>
                </a:cubicBezTo>
                <a:close/>
              </a:path>
            </a:pathLst>
          </a:custGeom>
          <a:solidFill>
            <a:srgbClr val="E877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7" tIns="44823" rIns="89647" bIns="44823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7E9CD250-1AC8-7742-B43F-8E3CDAD3C567}"/>
              </a:ext>
            </a:extLst>
          </p:cNvPr>
          <p:cNvSpPr>
            <a:spLocks noEditPoints="1"/>
          </p:cNvSpPr>
          <p:nvPr/>
        </p:nvSpPr>
        <p:spPr bwMode="auto">
          <a:xfrm>
            <a:off x="6923943" y="1500881"/>
            <a:ext cx="271645" cy="335529"/>
          </a:xfrm>
          <a:custGeom>
            <a:avLst/>
            <a:gdLst>
              <a:gd name="T0" fmla="*/ 173 w 207"/>
              <a:gd name="T1" fmla="*/ 256 h 256"/>
              <a:gd name="T2" fmla="*/ 172 w 207"/>
              <a:gd name="T3" fmla="*/ 256 h 256"/>
              <a:gd name="T4" fmla="*/ 33 w 207"/>
              <a:gd name="T5" fmla="*/ 256 h 256"/>
              <a:gd name="T6" fmla="*/ 6 w 207"/>
              <a:gd name="T7" fmla="*/ 241 h 256"/>
              <a:gd name="T8" fmla="*/ 9 w 207"/>
              <a:gd name="T9" fmla="*/ 208 h 256"/>
              <a:gd name="T10" fmla="*/ 60 w 207"/>
              <a:gd name="T11" fmla="*/ 138 h 256"/>
              <a:gd name="T12" fmla="*/ 63 w 207"/>
              <a:gd name="T13" fmla="*/ 128 h 256"/>
              <a:gd name="T14" fmla="*/ 63 w 207"/>
              <a:gd name="T15" fmla="*/ 40 h 256"/>
              <a:gd name="T16" fmla="*/ 63 w 207"/>
              <a:gd name="T17" fmla="*/ 0 h 256"/>
              <a:gd name="T18" fmla="*/ 144 w 207"/>
              <a:gd name="T19" fmla="*/ 0 h 256"/>
              <a:gd name="T20" fmla="*/ 144 w 207"/>
              <a:gd name="T21" fmla="*/ 40 h 256"/>
              <a:gd name="T22" fmla="*/ 145 w 207"/>
              <a:gd name="T23" fmla="*/ 128 h 256"/>
              <a:gd name="T24" fmla="*/ 148 w 207"/>
              <a:gd name="T25" fmla="*/ 139 h 256"/>
              <a:gd name="T26" fmla="*/ 197 w 207"/>
              <a:gd name="T27" fmla="*/ 207 h 256"/>
              <a:gd name="T28" fmla="*/ 202 w 207"/>
              <a:gd name="T29" fmla="*/ 240 h 256"/>
              <a:gd name="T30" fmla="*/ 173 w 207"/>
              <a:gd name="T31" fmla="*/ 256 h 256"/>
              <a:gd name="T32" fmla="*/ 98 w 207"/>
              <a:gd name="T33" fmla="*/ 248 h 256"/>
              <a:gd name="T34" fmla="*/ 172 w 207"/>
              <a:gd name="T35" fmla="*/ 248 h 256"/>
              <a:gd name="T36" fmla="*/ 173 w 207"/>
              <a:gd name="T37" fmla="*/ 252 h 256"/>
              <a:gd name="T38" fmla="*/ 173 w 207"/>
              <a:gd name="T39" fmla="*/ 248 h 256"/>
              <a:gd name="T40" fmla="*/ 195 w 207"/>
              <a:gd name="T41" fmla="*/ 236 h 256"/>
              <a:gd name="T42" fmla="*/ 191 w 207"/>
              <a:gd name="T43" fmla="*/ 212 h 256"/>
              <a:gd name="T44" fmla="*/ 142 w 207"/>
              <a:gd name="T45" fmla="*/ 144 h 256"/>
              <a:gd name="T46" fmla="*/ 137 w 207"/>
              <a:gd name="T47" fmla="*/ 128 h 256"/>
              <a:gd name="T48" fmla="*/ 136 w 207"/>
              <a:gd name="T49" fmla="*/ 40 h 256"/>
              <a:gd name="T50" fmla="*/ 136 w 207"/>
              <a:gd name="T51" fmla="*/ 8 h 256"/>
              <a:gd name="T52" fmla="*/ 71 w 207"/>
              <a:gd name="T53" fmla="*/ 8 h 256"/>
              <a:gd name="T54" fmla="*/ 71 w 207"/>
              <a:gd name="T55" fmla="*/ 40 h 256"/>
              <a:gd name="T56" fmla="*/ 71 w 207"/>
              <a:gd name="T57" fmla="*/ 128 h 256"/>
              <a:gd name="T58" fmla="*/ 66 w 207"/>
              <a:gd name="T59" fmla="*/ 143 h 256"/>
              <a:gd name="T60" fmla="*/ 16 w 207"/>
              <a:gd name="T61" fmla="*/ 213 h 256"/>
              <a:gd name="T62" fmla="*/ 13 w 207"/>
              <a:gd name="T63" fmla="*/ 237 h 256"/>
              <a:gd name="T64" fmla="*/ 33 w 207"/>
              <a:gd name="T65" fmla="*/ 248 h 256"/>
              <a:gd name="T66" fmla="*/ 98 w 207"/>
              <a:gd name="T67" fmla="*/ 248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07" h="256">
                <a:moveTo>
                  <a:pt x="173" y="256"/>
                </a:moveTo>
                <a:cubicBezTo>
                  <a:pt x="172" y="256"/>
                  <a:pt x="172" y="256"/>
                  <a:pt x="172" y="256"/>
                </a:cubicBezTo>
                <a:cubicBezTo>
                  <a:pt x="126" y="256"/>
                  <a:pt x="79" y="256"/>
                  <a:pt x="33" y="256"/>
                </a:cubicBezTo>
                <a:cubicBezTo>
                  <a:pt x="20" y="256"/>
                  <a:pt x="11" y="251"/>
                  <a:pt x="6" y="241"/>
                </a:cubicBezTo>
                <a:cubicBezTo>
                  <a:pt x="0" y="230"/>
                  <a:pt x="1" y="219"/>
                  <a:pt x="9" y="208"/>
                </a:cubicBezTo>
                <a:cubicBezTo>
                  <a:pt x="28" y="182"/>
                  <a:pt x="45" y="159"/>
                  <a:pt x="60" y="138"/>
                </a:cubicBezTo>
                <a:cubicBezTo>
                  <a:pt x="61" y="136"/>
                  <a:pt x="63" y="132"/>
                  <a:pt x="63" y="128"/>
                </a:cubicBezTo>
                <a:cubicBezTo>
                  <a:pt x="63" y="99"/>
                  <a:pt x="63" y="69"/>
                  <a:pt x="63" y="40"/>
                </a:cubicBezTo>
                <a:cubicBezTo>
                  <a:pt x="63" y="0"/>
                  <a:pt x="63" y="0"/>
                  <a:pt x="63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40"/>
                  <a:pt x="144" y="40"/>
                  <a:pt x="144" y="40"/>
                </a:cubicBezTo>
                <a:cubicBezTo>
                  <a:pt x="144" y="69"/>
                  <a:pt x="144" y="99"/>
                  <a:pt x="145" y="128"/>
                </a:cubicBezTo>
                <a:cubicBezTo>
                  <a:pt x="145" y="131"/>
                  <a:pt x="146" y="136"/>
                  <a:pt x="148" y="139"/>
                </a:cubicBezTo>
                <a:cubicBezTo>
                  <a:pt x="165" y="163"/>
                  <a:pt x="182" y="187"/>
                  <a:pt x="197" y="207"/>
                </a:cubicBezTo>
                <a:cubicBezTo>
                  <a:pt x="206" y="219"/>
                  <a:pt x="207" y="230"/>
                  <a:pt x="202" y="240"/>
                </a:cubicBezTo>
                <a:cubicBezTo>
                  <a:pt x="196" y="251"/>
                  <a:pt x="186" y="256"/>
                  <a:pt x="173" y="256"/>
                </a:cubicBezTo>
                <a:close/>
                <a:moveTo>
                  <a:pt x="98" y="248"/>
                </a:moveTo>
                <a:cubicBezTo>
                  <a:pt x="123" y="248"/>
                  <a:pt x="148" y="248"/>
                  <a:pt x="172" y="248"/>
                </a:cubicBezTo>
                <a:cubicBezTo>
                  <a:pt x="173" y="252"/>
                  <a:pt x="173" y="252"/>
                  <a:pt x="173" y="252"/>
                </a:cubicBezTo>
                <a:cubicBezTo>
                  <a:pt x="173" y="248"/>
                  <a:pt x="173" y="248"/>
                  <a:pt x="173" y="248"/>
                </a:cubicBezTo>
                <a:cubicBezTo>
                  <a:pt x="184" y="248"/>
                  <a:pt x="190" y="244"/>
                  <a:pt x="195" y="236"/>
                </a:cubicBezTo>
                <a:cubicBezTo>
                  <a:pt x="198" y="229"/>
                  <a:pt x="197" y="221"/>
                  <a:pt x="191" y="212"/>
                </a:cubicBezTo>
                <a:cubicBezTo>
                  <a:pt x="176" y="192"/>
                  <a:pt x="158" y="168"/>
                  <a:pt x="142" y="144"/>
                </a:cubicBezTo>
                <a:cubicBezTo>
                  <a:pt x="139" y="139"/>
                  <a:pt x="137" y="133"/>
                  <a:pt x="137" y="128"/>
                </a:cubicBezTo>
                <a:cubicBezTo>
                  <a:pt x="136" y="99"/>
                  <a:pt x="136" y="69"/>
                  <a:pt x="136" y="40"/>
                </a:cubicBezTo>
                <a:cubicBezTo>
                  <a:pt x="136" y="8"/>
                  <a:pt x="136" y="8"/>
                  <a:pt x="136" y="8"/>
                </a:cubicBezTo>
                <a:cubicBezTo>
                  <a:pt x="71" y="8"/>
                  <a:pt x="71" y="8"/>
                  <a:pt x="71" y="8"/>
                </a:cubicBezTo>
                <a:cubicBezTo>
                  <a:pt x="71" y="40"/>
                  <a:pt x="71" y="40"/>
                  <a:pt x="71" y="40"/>
                </a:cubicBezTo>
                <a:cubicBezTo>
                  <a:pt x="71" y="69"/>
                  <a:pt x="71" y="99"/>
                  <a:pt x="71" y="128"/>
                </a:cubicBezTo>
                <a:cubicBezTo>
                  <a:pt x="71" y="133"/>
                  <a:pt x="69" y="139"/>
                  <a:pt x="66" y="143"/>
                </a:cubicBezTo>
                <a:cubicBezTo>
                  <a:pt x="51" y="164"/>
                  <a:pt x="35" y="187"/>
                  <a:pt x="16" y="213"/>
                </a:cubicBezTo>
                <a:cubicBezTo>
                  <a:pt x="9" y="222"/>
                  <a:pt x="8" y="229"/>
                  <a:pt x="13" y="237"/>
                </a:cubicBezTo>
                <a:cubicBezTo>
                  <a:pt x="17" y="244"/>
                  <a:pt x="23" y="248"/>
                  <a:pt x="33" y="248"/>
                </a:cubicBezTo>
                <a:cubicBezTo>
                  <a:pt x="55" y="248"/>
                  <a:pt x="76" y="248"/>
                  <a:pt x="98" y="248"/>
                </a:cubicBezTo>
                <a:close/>
              </a:path>
            </a:pathLst>
          </a:custGeom>
          <a:solidFill>
            <a:srgbClr val="E777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9" tIns="45719" rIns="91439" bIns="45719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70AB28-80E8-C041-AC2E-B71D06BA56B6}"/>
              </a:ext>
            </a:extLst>
          </p:cNvPr>
          <p:cNvSpPr txBox="1"/>
          <p:nvPr/>
        </p:nvSpPr>
        <p:spPr>
          <a:xfrm>
            <a:off x="2848852" y="1335122"/>
            <a:ext cx="1339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0">
                <a:solidFill>
                  <a:prstClr val="black"/>
                </a:solidFill>
                <a:latin typeface="Calibri"/>
              </a:defRPr>
            </a:lvl1pPr>
          </a:lstStyle>
          <a:p>
            <a:r>
              <a:rPr lang="en-US" sz="1400" b="1">
                <a:solidFill>
                  <a:schemeClr val="tx1"/>
                </a:solidFill>
                <a:latin typeface="+mn-lt"/>
              </a:rPr>
              <a:t>Healthcare Experiences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8559FA-00E8-FE4A-B851-1AA1DE290F60}"/>
              </a:ext>
            </a:extLst>
          </p:cNvPr>
          <p:cNvSpPr/>
          <p:nvPr/>
        </p:nvSpPr>
        <p:spPr>
          <a:xfrm>
            <a:off x="1285712" y="2387726"/>
            <a:ext cx="10279427" cy="1524681"/>
          </a:xfrm>
          <a:prstGeom prst="rect">
            <a:avLst/>
          </a:prstGeom>
          <a:solidFill>
            <a:srgbClr val="00B050">
              <a:alpha val="8000"/>
            </a:srgbClr>
          </a:solidFill>
          <a:ln>
            <a:noFill/>
          </a:ln>
          <a:effectLst>
            <a:outerShdw sx="1000" sy="1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>
                <a:solidFill>
                  <a:srgbClr val="002060"/>
                </a:solidFill>
              </a:rPr>
              <a:t>Foundation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9A22B2-5267-F643-AFF7-826F458F2A69}"/>
              </a:ext>
            </a:extLst>
          </p:cNvPr>
          <p:cNvGrpSpPr/>
          <p:nvPr/>
        </p:nvGrpSpPr>
        <p:grpSpPr>
          <a:xfrm>
            <a:off x="1376206" y="4437031"/>
            <a:ext cx="890981" cy="307323"/>
            <a:chOff x="740844" y="4650474"/>
            <a:chExt cx="890995" cy="30732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C7E9DE4-8E69-EA4C-85DB-48EE4C6D3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44" y="4712205"/>
              <a:ext cx="202488" cy="20515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B807D99-D269-2B46-8E33-6316B173A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583" y="4687544"/>
              <a:ext cx="266749" cy="27025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663B552-7CD2-B740-9A6E-2CC8D509D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394" y="4650474"/>
              <a:ext cx="300445" cy="30044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E7CFFD3-FBD3-AE42-9329-E4041BD4CF52}"/>
              </a:ext>
            </a:extLst>
          </p:cNvPr>
          <p:cNvGrpSpPr/>
          <p:nvPr/>
        </p:nvGrpSpPr>
        <p:grpSpPr>
          <a:xfrm>
            <a:off x="1376832" y="2813677"/>
            <a:ext cx="1069467" cy="255788"/>
            <a:chOff x="629327" y="2587391"/>
            <a:chExt cx="1069481" cy="25579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BD3BDB5-7A17-5848-900E-E0A0B64B3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327" y="2602365"/>
              <a:ext cx="240818" cy="24081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3738973-967E-F243-B3CC-DF19A70ED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171" y="2611862"/>
              <a:ext cx="189637" cy="18963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079A87A-75ED-C740-B42C-117003DA9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878" y="2587391"/>
              <a:ext cx="246087" cy="24608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BDCE681-731D-BB4D-90AF-6057BF89D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952" y="2589648"/>
              <a:ext cx="221616" cy="221616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94B31DE-42D3-2B4A-85AE-C2799B3B36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9143" y="1472316"/>
            <a:ext cx="600923" cy="51762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9078D87-504B-4F4B-86ED-36639B132C79}"/>
              </a:ext>
            </a:extLst>
          </p:cNvPr>
          <p:cNvSpPr/>
          <p:nvPr/>
        </p:nvSpPr>
        <p:spPr>
          <a:xfrm>
            <a:off x="2848852" y="2465659"/>
            <a:ext cx="6955211" cy="6705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9" rIns="45719" rtlCol="0" anchor="ctr"/>
          <a:lstStyle/>
          <a:p>
            <a:pPr algn="ctr"/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B2265E-6CB8-8848-BDD5-FC2CACD9DA65}"/>
              </a:ext>
            </a:extLst>
          </p:cNvPr>
          <p:cNvSpPr/>
          <p:nvPr/>
        </p:nvSpPr>
        <p:spPr>
          <a:xfrm>
            <a:off x="2848851" y="4061638"/>
            <a:ext cx="6955211" cy="6041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9" rIns="45719" rtlCol="0" anchor="ctr"/>
          <a:lstStyle/>
          <a:p>
            <a:pPr algn="ctr"/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F5FFEE-4A14-2F47-8425-BCF2D054E1DE}"/>
              </a:ext>
            </a:extLst>
          </p:cNvPr>
          <p:cNvSpPr/>
          <p:nvPr/>
        </p:nvSpPr>
        <p:spPr>
          <a:xfrm>
            <a:off x="2848851" y="4786099"/>
            <a:ext cx="8592555" cy="6906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9" rIns="45719" rtlCol="0" anchor="ctr"/>
          <a:lstStyle/>
          <a:p>
            <a:pPr algn="ctr"/>
            <a:endParaRPr lang="en-US" sz="1100" b="1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CA6495-8396-B34A-9A8A-E2839773CA74}"/>
              </a:ext>
            </a:extLst>
          </p:cNvPr>
          <p:cNvSpPr/>
          <p:nvPr/>
        </p:nvSpPr>
        <p:spPr>
          <a:xfrm>
            <a:off x="3197824" y="4870985"/>
            <a:ext cx="932088" cy="5486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rgbClr val="E87722"/>
                </a:solidFill>
              </a:rPr>
              <a:t>Benefits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DA100B-1663-D34E-BBB1-26D44822B1E1}"/>
              </a:ext>
            </a:extLst>
          </p:cNvPr>
          <p:cNvSpPr/>
          <p:nvPr/>
        </p:nvSpPr>
        <p:spPr>
          <a:xfrm>
            <a:off x="4189055" y="4870985"/>
            <a:ext cx="932088" cy="5486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rgbClr val="E87722"/>
                </a:solidFill>
              </a:rPr>
              <a:t>Claims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25C7FE-CBAF-2E4B-A02D-72955E360C7A}"/>
              </a:ext>
            </a:extLst>
          </p:cNvPr>
          <p:cNvSpPr/>
          <p:nvPr/>
        </p:nvSpPr>
        <p:spPr>
          <a:xfrm>
            <a:off x="5180287" y="4870985"/>
            <a:ext cx="932088" cy="5486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rgbClr val="E87722"/>
                </a:solidFill>
              </a:rPr>
              <a:t>Consumer &amp; Eligibility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CE9AA5-E8A8-6E40-9AD1-BAA98A60047F}"/>
              </a:ext>
            </a:extLst>
          </p:cNvPr>
          <p:cNvSpPr/>
          <p:nvPr/>
        </p:nvSpPr>
        <p:spPr>
          <a:xfrm>
            <a:off x="6171519" y="4870985"/>
            <a:ext cx="932088" cy="5486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rgbClr val="E87722"/>
                </a:solidFill>
              </a:rPr>
              <a:t>Providers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422E541-9511-9049-9776-569A39C13EF6}"/>
              </a:ext>
            </a:extLst>
          </p:cNvPr>
          <p:cNvSpPr/>
          <p:nvPr/>
        </p:nvSpPr>
        <p:spPr>
          <a:xfrm>
            <a:off x="7162749" y="4870985"/>
            <a:ext cx="932088" cy="5486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rgbClr val="E87722"/>
                </a:solidFill>
              </a:rPr>
              <a:t>Clinical &amp; Wellness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0C85B5A-710E-D14D-8BC7-D69A2EEE671C}"/>
              </a:ext>
            </a:extLst>
          </p:cNvPr>
          <p:cNvSpPr/>
          <p:nvPr/>
        </p:nvSpPr>
        <p:spPr>
          <a:xfrm>
            <a:off x="8153980" y="4870985"/>
            <a:ext cx="932088" cy="5486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9" tIns="45719" rIns="4571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solidFill>
                  <a:srgbClr val="E87722"/>
                </a:solidFill>
              </a:rPr>
              <a:t>Constituent Communications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FFA1AB-81B1-3C4A-A70B-1252DAF1184F}"/>
              </a:ext>
            </a:extLst>
          </p:cNvPr>
          <p:cNvSpPr/>
          <p:nvPr/>
        </p:nvSpPr>
        <p:spPr>
          <a:xfrm>
            <a:off x="9145211" y="4870985"/>
            <a:ext cx="932088" cy="5486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solidFill>
                  <a:srgbClr val="E87722"/>
                </a:solidFill>
              </a:rPr>
              <a:t>Cross-domain &amp; Miscellaneous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1D4E14-E411-744E-ABDD-9BC5412344A7}"/>
              </a:ext>
            </a:extLst>
          </p:cNvPr>
          <p:cNvSpPr/>
          <p:nvPr/>
        </p:nvSpPr>
        <p:spPr>
          <a:xfrm>
            <a:off x="10136441" y="4870985"/>
            <a:ext cx="932088" cy="5486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rgbClr val="E87722"/>
                </a:solidFill>
              </a:rPr>
              <a:t>Financial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71882D-C6ED-0B4F-BA60-BF54B30973CC}"/>
              </a:ext>
            </a:extLst>
          </p:cNvPr>
          <p:cNvSpPr txBox="1"/>
          <p:nvPr/>
        </p:nvSpPr>
        <p:spPr>
          <a:xfrm>
            <a:off x="2848852" y="2513174"/>
            <a:ext cx="121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0">
                <a:solidFill>
                  <a:prstClr val="black"/>
                </a:solidFill>
                <a:latin typeface="Calibri"/>
              </a:defRPr>
            </a:lvl1pPr>
          </a:lstStyle>
          <a:p>
            <a:r>
              <a:rPr lang="en-US" sz="1400" b="1">
                <a:solidFill>
                  <a:schemeClr val="tx1"/>
                </a:solidFill>
                <a:latin typeface="+mn-lt"/>
              </a:rPr>
              <a:t>Healthcare Capabilities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5CD6AA-A1C9-3748-828B-EEF90C372EE9}"/>
              </a:ext>
            </a:extLst>
          </p:cNvPr>
          <p:cNvSpPr txBox="1"/>
          <p:nvPr/>
        </p:nvSpPr>
        <p:spPr>
          <a:xfrm>
            <a:off x="2848853" y="4102091"/>
            <a:ext cx="1499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0">
                <a:solidFill>
                  <a:prstClr val="black"/>
                </a:solidFill>
                <a:latin typeface="Calibri"/>
              </a:defRPr>
            </a:lvl1pPr>
          </a:lstStyle>
          <a:p>
            <a:r>
              <a:rPr lang="en-US" sz="1400" b="1">
                <a:solidFill>
                  <a:schemeClr val="tx1"/>
                </a:solidFill>
                <a:latin typeface="+mn-lt"/>
              </a:rPr>
              <a:t>Healthcare </a:t>
            </a:r>
          </a:p>
          <a:p>
            <a:r>
              <a:rPr lang="en-US" sz="1400" b="1">
                <a:solidFill>
                  <a:schemeClr val="tx1"/>
                </a:solidFill>
                <a:latin typeface="+mn-lt"/>
              </a:rPr>
              <a:t>Data Platform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1F16E6-A869-0A47-B031-0AB90A792C40}"/>
              </a:ext>
            </a:extLst>
          </p:cNvPr>
          <p:cNvSpPr txBox="1"/>
          <p:nvPr/>
        </p:nvSpPr>
        <p:spPr>
          <a:xfrm>
            <a:off x="10749215" y="1514761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…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45D119-9BA2-AC46-8F0A-6B5712A4D671}"/>
              </a:ext>
            </a:extLst>
          </p:cNvPr>
          <p:cNvSpPr/>
          <p:nvPr/>
        </p:nvSpPr>
        <p:spPr>
          <a:xfrm>
            <a:off x="2848852" y="1806547"/>
            <a:ext cx="10534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79646">
                    <a:lumMod val="75000"/>
                  </a:srgbClr>
                </a:solidFill>
                <a:latin typeface="Calibri"/>
              </a:rPr>
              <a:t>Enterprise and </a:t>
            </a:r>
          </a:p>
          <a:p>
            <a:r>
              <a:rPr lang="en-US" sz="1100">
                <a:solidFill>
                  <a:srgbClr val="F79646">
                    <a:lumMod val="75000"/>
                  </a:srgbClr>
                </a:solidFill>
                <a:latin typeface="Calibri"/>
              </a:rPr>
              <a:t>Commercial</a:t>
            </a:r>
            <a:endParaRPr lang="en-US" sz="11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0BE7CC1-4D68-1E41-A3EF-DCEC8877AC9B}"/>
              </a:ext>
            </a:extLst>
          </p:cNvPr>
          <p:cNvSpPr/>
          <p:nvPr/>
        </p:nvSpPr>
        <p:spPr>
          <a:xfrm>
            <a:off x="2848852" y="3228654"/>
            <a:ext cx="6955211" cy="60960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9" rIns="45719" rtlCol="0" anchor="ctr"/>
          <a:lstStyle/>
          <a:p>
            <a:pPr algn="ctr"/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2633D1-9E69-AC49-B3BC-06A453B11E10}"/>
              </a:ext>
            </a:extLst>
          </p:cNvPr>
          <p:cNvSpPr txBox="1"/>
          <p:nvPr/>
        </p:nvSpPr>
        <p:spPr>
          <a:xfrm>
            <a:off x="2848852" y="3271849"/>
            <a:ext cx="1211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0">
                <a:solidFill>
                  <a:prstClr val="black"/>
                </a:solidFill>
                <a:latin typeface="Calibri"/>
              </a:defRPr>
            </a:lvl1pPr>
          </a:lstStyle>
          <a:p>
            <a:r>
              <a:rPr lang="en-US" sz="1400" b="1">
                <a:solidFill>
                  <a:schemeClr val="tx1"/>
                </a:solidFill>
                <a:latin typeface="+mn-lt"/>
              </a:rPr>
              <a:t>Common</a:t>
            </a:r>
          </a:p>
          <a:p>
            <a:r>
              <a:rPr lang="en-US" sz="1400" b="1">
                <a:solidFill>
                  <a:schemeClr val="tx1"/>
                </a:solidFill>
                <a:latin typeface="+mn-lt"/>
              </a:rPr>
              <a:t>Capabilities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5A7005-43D1-4041-A165-EFD7BEEE7EAA}"/>
              </a:ext>
            </a:extLst>
          </p:cNvPr>
          <p:cNvSpPr txBox="1"/>
          <p:nvPr/>
        </p:nvSpPr>
        <p:spPr>
          <a:xfrm>
            <a:off x="4193162" y="3164128"/>
            <a:ext cx="10515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Centralized</a:t>
            </a:r>
            <a:b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</a:br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Distribution</a:t>
            </a:r>
            <a:b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</a:br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Services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E4E4F0-428E-3C43-9C9C-F06DA30CF363}"/>
              </a:ext>
            </a:extLst>
          </p:cNvPr>
          <p:cNvSpPr txBox="1"/>
          <p:nvPr/>
        </p:nvSpPr>
        <p:spPr>
          <a:xfrm>
            <a:off x="8832819" y="2631668"/>
            <a:ext cx="860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>
                <a:solidFill>
                  <a:srgbClr val="F79646">
                    <a:lumMod val="75000"/>
                  </a:srgbClr>
                </a:solidFill>
                <a:latin typeface="Calibri"/>
              </a:rPr>
              <a:t>OptumIQ</a:t>
            </a:r>
            <a:endParaRPr lang="en-US" sz="1400">
              <a:solidFill>
                <a:srgbClr val="F79646">
                  <a:lumMod val="75000"/>
                </a:srgbClr>
              </a:solidFill>
              <a:latin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596C60-FF2D-C247-8A2F-FCD9A72BF8E1}"/>
              </a:ext>
            </a:extLst>
          </p:cNvPr>
          <p:cNvSpPr txBox="1"/>
          <p:nvPr/>
        </p:nvSpPr>
        <p:spPr>
          <a:xfrm>
            <a:off x="5387724" y="3164128"/>
            <a:ext cx="12395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Common </a:t>
            </a:r>
          </a:p>
          <a:p>
            <a:pPr algn="ctr"/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Frameworks &amp;</a:t>
            </a:r>
          </a:p>
          <a:p>
            <a:pPr algn="ctr"/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Components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7D4CE2-42E8-3F44-8578-2293996FC030}"/>
              </a:ext>
            </a:extLst>
          </p:cNvPr>
          <p:cNvSpPr txBox="1"/>
          <p:nvPr/>
        </p:nvSpPr>
        <p:spPr>
          <a:xfrm>
            <a:off x="4136031" y="2513173"/>
            <a:ext cx="1165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Referral </a:t>
            </a:r>
          </a:p>
          <a:p>
            <a:pPr algn="ctr"/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Management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E971C64-5A18-F943-AC28-5A075AF31D7A}"/>
              </a:ext>
            </a:extLst>
          </p:cNvPr>
          <p:cNvSpPr txBox="1"/>
          <p:nvPr/>
        </p:nvSpPr>
        <p:spPr>
          <a:xfrm>
            <a:off x="6644954" y="3271848"/>
            <a:ext cx="1274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Identity and </a:t>
            </a:r>
          </a:p>
          <a:p>
            <a:pPr algn="ctr"/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Authentication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D960C1-7FAC-5345-A86F-7BC3203DE3D6}"/>
              </a:ext>
            </a:extLst>
          </p:cNvPr>
          <p:cNvSpPr txBox="1"/>
          <p:nvPr/>
        </p:nvSpPr>
        <p:spPr>
          <a:xfrm>
            <a:off x="6771912" y="2431615"/>
            <a:ext cx="10207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Healthcare </a:t>
            </a:r>
          </a:p>
          <a:p>
            <a:pPr algn="ctr"/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Experience</a:t>
            </a:r>
          </a:p>
          <a:p>
            <a:pPr algn="ctr"/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Storefront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334466-9381-6047-8B71-06ECE9CF6DD6}"/>
              </a:ext>
            </a:extLst>
          </p:cNvPr>
          <p:cNvSpPr txBox="1"/>
          <p:nvPr/>
        </p:nvSpPr>
        <p:spPr>
          <a:xfrm>
            <a:off x="5935377" y="1927715"/>
            <a:ext cx="3630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Omnichannel Experience Management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953203-2D0B-6E46-B5D2-C79D0641E509}"/>
              </a:ext>
            </a:extLst>
          </p:cNvPr>
          <p:cNvSpPr txBox="1"/>
          <p:nvPr/>
        </p:nvSpPr>
        <p:spPr>
          <a:xfrm>
            <a:off x="8027579" y="3383789"/>
            <a:ext cx="67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Search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02B15A-DAE0-604F-8A63-51DF4ABAC845}"/>
              </a:ext>
            </a:extLst>
          </p:cNvPr>
          <p:cNvSpPr txBox="1"/>
          <p:nvPr/>
        </p:nvSpPr>
        <p:spPr>
          <a:xfrm>
            <a:off x="4143623" y="4136868"/>
            <a:ext cx="305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Source, normalize, master, and present consistent data at massive scale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546AC42-A5E2-3749-B8CC-6ED59558196F}"/>
              </a:ext>
            </a:extLst>
          </p:cNvPr>
          <p:cNvSpPr/>
          <p:nvPr/>
        </p:nvSpPr>
        <p:spPr>
          <a:xfrm>
            <a:off x="9981944" y="2483971"/>
            <a:ext cx="1459461" cy="217611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9" rIns="45719" rtlCol="0" anchor="ctr"/>
          <a:lstStyle/>
          <a:p>
            <a:pPr algn="ctr"/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F2B4D06-C5B9-F742-B305-6CBDFCA6F9D1}"/>
              </a:ext>
            </a:extLst>
          </p:cNvPr>
          <p:cNvSpPr txBox="1"/>
          <p:nvPr/>
        </p:nvSpPr>
        <p:spPr>
          <a:xfrm>
            <a:off x="9954082" y="2541553"/>
            <a:ext cx="1499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0">
                <a:solidFill>
                  <a:prstClr val="black"/>
                </a:solidFill>
                <a:latin typeface="Calibri"/>
              </a:defRPr>
            </a:lvl1pPr>
          </a:lstStyle>
          <a:p>
            <a:pPr algn="r"/>
            <a:r>
              <a:rPr lang="en-US" sz="1400" b="1">
                <a:solidFill>
                  <a:schemeClr val="tx1"/>
                </a:solidFill>
                <a:latin typeface="+mn-lt"/>
              </a:rPr>
              <a:t>Healthcare Interoperability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D60FDB0-F8E1-3A40-8F9D-04C3048E809B}"/>
              </a:ext>
            </a:extLst>
          </p:cNvPr>
          <p:cNvSpPr txBox="1"/>
          <p:nvPr/>
        </p:nvSpPr>
        <p:spPr>
          <a:xfrm>
            <a:off x="10027413" y="3378145"/>
            <a:ext cx="13685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Interoperability with partners (via FHIR, X12, ODX, etc.)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4B5C04-C4D6-644E-BB82-920DE590B286}"/>
              </a:ext>
            </a:extLst>
          </p:cNvPr>
          <p:cNvSpPr txBox="1"/>
          <p:nvPr/>
        </p:nvSpPr>
        <p:spPr>
          <a:xfrm>
            <a:off x="7951727" y="2431615"/>
            <a:ext cx="8242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AI-based</a:t>
            </a:r>
          </a:p>
          <a:p>
            <a:pPr algn="ctr"/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Decision</a:t>
            </a:r>
          </a:p>
          <a:p>
            <a:pPr algn="ctr"/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Support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AC65CB0-01A9-4441-93BB-49D48437DAE4}"/>
              </a:ext>
            </a:extLst>
          </p:cNvPr>
          <p:cNvSpPr txBox="1"/>
          <p:nvPr/>
        </p:nvSpPr>
        <p:spPr>
          <a:xfrm>
            <a:off x="8097211" y="4244589"/>
            <a:ext cx="439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IHR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4E9271D-0D80-3A43-9D35-829D65D70FE1}"/>
              </a:ext>
            </a:extLst>
          </p:cNvPr>
          <p:cNvSpPr txBox="1"/>
          <p:nvPr/>
        </p:nvSpPr>
        <p:spPr>
          <a:xfrm>
            <a:off x="5634730" y="2539335"/>
            <a:ext cx="1050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Scheduling</a:t>
            </a:r>
          </a:p>
          <a:p>
            <a:pPr algn="ctr"/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As a Service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2B00E5F-D1CD-F047-B960-0C0C6FDC3D21}"/>
              </a:ext>
            </a:extLst>
          </p:cNvPr>
          <p:cNvSpPr/>
          <p:nvPr/>
        </p:nvSpPr>
        <p:spPr>
          <a:xfrm>
            <a:off x="1285713" y="5671925"/>
            <a:ext cx="10279427" cy="802057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  <a:effectLst>
            <a:outerShdw sx="1000" sy="1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>
                <a:solidFill>
                  <a:srgbClr val="002060"/>
                </a:solidFill>
              </a:rPr>
              <a:t>Healthcare </a:t>
            </a:r>
          </a:p>
          <a:p>
            <a:r>
              <a:rPr lang="en-US" sz="1600" b="1">
                <a:solidFill>
                  <a:srgbClr val="002060"/>
                </a:solidFill>
              </a:rPr>
              <a:t>Cloud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5E201BE-87F5-5440-9C0B-E7B8FC4DE59A}"/>
              </a:ext>
            </a:extLst>
          </p:cNvPr>
          <p:cNvSpPr/>
          <p:nvPr/>
        </p:nvSpPr>
        <p:spPr>
          <a:xfrm>
            <a:off x="2848851" y="5739627"/>
            <a:ext cx="8592555" cy="6705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19" rIns="45719" rtlCol="0" anchor="ctr"/>
          <a:lstStyle/>
          <a:p>
            <a:pPr algn="ctr"/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2CFEC9D-EE41-1141-934C-6939F326EC8D}"/>
              </a:ext>
            </a:extLst>
          </p:cNvPr>
          <p:cNvSpPr txBox="1"/>
          <p:nvPr/>
        </p:nvSpPr>
        <p:spPr>
          <a:xfrm>
            <a:off x="2848852" y="5787142"/>
            <a:ext cx="1415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0">
                <a:solidFill>
                  <a:prstClr val="black"/>
                </a:solidFill>
                <a:latin typeface="Calibri"/>
              </a:defRPr>
            </a:lvl1pPr>
          </a:lstStyle>
          <a:p>
            <a:r>
              <a:rPr lang="en-US" sz="1400" b="1">
                <a:solidFill>
                  <a:schemeClr val="tx1"/>
                </a:solidFill>
                <a:latin typeface="+mn-lt"/>
              </a:rPr>
              <a:t>Infrastructure Capabilities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FE6EE5B-6A8D-8648-ACFB-C2B14E6FAF4F}"/>
              </a:ext>
            </a:extLst>
          </p:cNvPr>
          <p:cNvSpPr txBox="1"/>
          <p:nvPr/>
        </p:nvSpPr>
        <p:spPr>
          <a:xfrm>
            <a:off x="4445791" y="5909182"/>
            <a:ext cx="856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Compute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B4D9C0B-0BA7-0B45-9C7C-19D7699DC7BF}"/>
              </a:ext>
            </a:extLst>
          </p:cNvPr>
          <p:cNvSpPr txBox="1"/>
          <p:nvPr/>
        </p:nvSpPr>
        <p:spPr>
          <a:xfrm>
            <a:off x="5464256" y="5918160"/>
            <a:ext cx="738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Storage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6D2E63D-B423-F248-A2D9-797125DDD50E}"/>
              </a:ext>
            </a:extLst>
          </p:cNvPr>
          <p:cNvSpPr txBox="1"/>
          <p:nvPr/>
        </p:nvSpPr>
        <p:spPr>
          <a:xfrm>
            <a:off x="6365570" y="5908365"/>
            <a:ext cx="815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Network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32A205-4544-354A-9923-1B012DB02C3C}"/>
              </a:ext>
            </a:extLst>
          </p:cNvPr>
          <p:cNvSpPr txBox="1"/>
          <p:nvPr/>
        </p:nvSpPr>
        <p:spPr>
          <a:xfrm>
            <a:off x="7343247" y="5918160"/>
            <a:ext cx="1336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Metrics/logging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EFE2CD5-3AFD-6F48-9420-3E3C23CE53EC}"/>
              </a:ext>
            </a:extLst>
          </p:cNvPr>
          <p:cNvSpPr txBox="1"/>
          <p:nvPr/>
        </p:nvSpPr>
        <p:spPr>
          <a:xfrm>
            <a:off x="8842030" y="5908365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CI/CD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52857FA-71C1-2E45-9F65-46C86B580A7F}"/>
              </a:ext>
            </a:extLst>
          </p:cNvPr>
          <p:cNvSpPr txBox="1"/>
          <p:nvPr/>
        </p:nvSpPr>
        <p:spPr>
          <a:xfrm>
            <a:off x="9605937" y="5907885"/>
            <a:ext cx="1706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F79646">
                    <a:lumMod val="75000"/>
                  </a:srgbClr>
                </a:solidFill>
                <a:latin typeface="Calibri"/>
              </a:rPr>
              <a:t>Workload Placement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13897D-45A7-D245-BB68-80FD137A05CE}"/>
              </a:ext>
            </a:extLst>
          </p:cNvPr>
          <p:cNvSpPr/>
          <p:nvPr/>
        </p:nvSpPr>
        <p:spPr bwMode="auto">
          <a:xfrm>
            <a:off x="773408" y="1221387"/>
            <a:ext cx="11700607" cy="4528441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133">
                <a:solidFill>
                  <a:schemeClr val="bg1">
                    <a:lumMod val="65000"/>
                  </a:schemeClr>
                </a:solidFill>
              </a:rPr>
              <a:t>Healthcare Data Platform At-a-Glance</a:t>
            </a:r>
            <a:endParaRPr lang="en-US" sz="2353">
              <a:solidFill>
                <a:schemeClr val="bg1">
                  <a:lumMod val="6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C272ED-DD7F-7C4D-BDDC-0DFB6136A02B}"/>
              </a:ext>
            </a:extLst>
          </p:cNvPr>
          <p:cNvSpPr/>
          <p:nvPr/>
        </p:nvSpPr>
        <p:spPr bwMode="auto">
          <a:xfrm>
            <a:off x="269274" y="5376336"/>
            <a:ext cx="11922727" cy="1402433"/>
          </a:xfrm>
          <a:prstGeom prst="ellipse">
            <a:avLst/>
          </a:prstGeom>
          <a:noFill/>
          <a:ln w="25400"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409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69A9E-423F-4437-BA03-F7F0FFC71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48785-0F43-4D14-9E76-DDEC689EE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6736" y="2395520"/>
            <a:ext cx="6670964" cy="4074432"/>
          </a:xfrm>
        </p:spPr>
        <p:txBody>
          <a:bodyPr/>
          <a:lstStyle/>
          <a:p>
            <a:pPr marL="342900" indent="-342900">
              <a:buClr>
                <a:schemeClr val="accent1"/>
              </a:buClr>
              <a:buFont typeface="Wingdings" pitchFamily="2" charset="2"/>
              <a:buChar char="ü"/>
            </a:pPr>
            <a:r>
              <a:rPr lang="en-US"/>
              <a:t>What is Cloud Ready / Native?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ü"/>
            </a:pPr>
            <a:r>
              <a:rPr lang="en-US"/>
              <a:t>Differences to Traditional Delivery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ü"/>
            </a:pPr>
            <a:r>
              <a:rPr lang="en-US"/>
              <a:t>Measuring Cloud-Native maturity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ü"/>
            </a:pPr>
            <a:r>
              <a:rPr lang="en-US"/>
              <a:t>Designing Cloud Native Apps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ü"/>
            </a:pPr>
            <a:r>
              <a:rPr lang="en-US"/>
              <a:t>Enhancing Cloud Ready applications with 12-Factor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AC940-9F12-4564-A759-64F948DF8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55565A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B003-A3D9-441C-9C86-AAA463A1E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10D8EA-3107-4873-B9AB-DD7D3E7905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5565A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5565A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BAE250-A9DD-7F4B-8C3F-1E2387177016}"/>
              </a:ext>
            </a:extLst>
          </p:cNvPr>
          <p:cNvSpPr/>
          <p:nvPr/>
        </p:nvSpPr>
        <p:spPr>
          <a:xfrm>
            <a:off x="495300" y="1825625"/>
            <a:ext cx="3837709" cy="3837709"/>
          </a:xfrm>
          <a:prstGeom prst="ellipse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355C97-F1AE-E446-8582-90DA867AF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129" y="2189017"/>
            <a:ext cx="1904049" cy="28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1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z="2157"/>
              <a:pPr algn="r"/>
              <a:t>20</a:t>
            </a:fld>
            <a:endParaRPr lang="en-US" sz="2157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9073" y="1193800"/>
            <a:ext cx="5637628" cy="5664201"/>
          </a:xfrm>
          <a:solidFill>
            <a:schemeClr val="bg1"/>
          </a:solidFill>
        </p:spPr>
        <p:txBody>
          <a:bodyPr anchor="t"/>
          <a:lstStyle/>
          <a:p>
            <a:pPr>
              <a:spcBef>
                <a:spcPts val="0"/>
              </a:spcBef>
            </a:pPr>
            <a:endParaRPr lang="en-US" sz="2353">
              <a:solidFill>
                <a:schemeClr val="accent4"/>
              </a:solidFill>
            </a:endParaRPr>
          </a:p>
          <a:p>
            <a:pPr algn="ctr">
              <a:spcBef>
                <a:spcPts val="0"/>
              </a:spcBef>
            </a:pPr>
            <a:r>
              <a:rPr lang="en-US" sz="1867" b="1"/>
              <a:t>Automate</a:t>
            </a:r>
          </a:p>
          <a:p>
            <a:pPr algn="ctr">
              <a:spcBef>
                <a:spcPts val="0"/>
              </a:spcBef>
            </a:pPr>
            <a:r>
              <a:rPr lang="en-US" sz="1867">
                <a:solidFill>
                  <a:schemeClr val="tx1">
                    <a:lumMod val="50000"/>
                  </a:schemeClr>
                </a:solidFill>
              </a:rPr>
              <a:t>Save 70% or more through automating operation </a:t>
            </a:r>
            <a:br>
              <a:rPr lang="en-US" sz="1867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867">
                <a:solidFill>
                  <a:schemeClr val="tx1">
                    <a:lumMod val="50000"/>
                  </a:schemeClr>
                </a:solidFill>
              </a:rPr>
              <a:t>and deployment</a:t>
            </a:r>
          </a:p>
          <a:p>
            <a:pPr algn="ctr">
              <a:spcBef>
                <a:spcPts val="0"/>
              </a:spcBef>
            </a:pPr>
            <a:r>
              <a:rPr lang="en-US" sz="1867" b="1" u="sng">
                <a:solidFill>
                  <a:schemeClr val="tx1">
                    <a:lumMod val="50000"/>
                  </a:schemeClr>
                </a:solidFill>
              </a:rPr>
              <a:t>Reduce</a:t>
            </a:r>
            <a:r>
              <a:rPr lang="en-US" sz="1867">
                <a:solidFill>
                  <a:schemeClr val="tx1">
                    <a:lumMod val="50000"/>
                  </a:schemeClr>
                </a:solidFill>
              </a:rPr>
              <a:t> operating and maintenance labor</a:t>
            </a:r>
            <a:endParaRPr lang="en-US" sz="1867" b="1" u="sng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spcBef>
                <a:spcPts val="0"/>
              </a:spcBef>
            </a:pPr>
            <a:endParaRPr lang="en-US" sz="1867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spcBef>
                <a:spcPts val="0"/>
              </a:spcBef>
            </a:pPr>
            <a:r>
              <a:rPr lang="en-US" sz="1867" b="1"/>
              <a:t>Optimize</a:t>
            </a:r>
          </a:p>
          <a:p>
            <a:pPr algn="ctr">
              <a:spcBef>
                <a:spcPts val="0"/>
              </a:spcBef>
            </a:pPr>
            <a:r>
              <a:rPr lang="en-US" sz="1867">
                <a:solidFill>
                  <a:schemeClr val="tx1">
                    <a:lumMod val="50000"/>
                  </a:schemeClr>
                </a:solidFill>
              </a:rPr>
              <a:t>Save 40% or more through automated scaling </a:t>
            </a:r>
          </a:p>
          <a:p>
            <a:pPr algn="ctr">
              <a:spcBef>
                <a:spcPts val="0"/>
              </a:spcBef>
            </a:pPr>
            <a:r>
              <a:rPr lang="en-US" sz="1867" b="1" u="sng">
                <a:solidFill>
                  <a:schemeClr val="tx1">
                    <a:lumMod val="50000"/>
                  </a:schemeClr>
                </a:solidFill>
              </a:rPr>
              <a:t>Eliminate</a:t>
            </a:r>
            <a:r>
              <a:rPr lang="en-US" sz="1867" b="1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867">
                <a:solidFill>
                  <a:schemeClr val="tx1">
                    <a:lumMod val="50000"/>
                  </a:schemeClr>
                </a:solidFill>
              </a:rPr>
              <a:t>unused capacity</a:t>
            </a:r>
          </a:p>
          <a:p>
            <a:pPr algn="ctr">
              <a:spcBef>
                <a:spcPts val="0"/>
              </a:spcBef>
            </a:pPr>
            <a:endParaRPr lang="en-US" sz="1867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spcBef>
                <a:spcPts val="0"/>
              </a:spcBef>
            </a:pPr>
            <a:r>
              <a:rPr lang="en-US" sz="1867" b="1"/>
              <a:t>Modernize</a:t>
            </a:r>
          </a:p>
          <a:p>
            <a:pPr algn="ctr">
              <a:spcBef>
                <a:spcPts val="0"/>
              </a:spcBef>
            </a:pPr>
            <a:r>
              <a:rPr lang="en-US" sz="1867">
                <a:solidFill>
                  <a:schemeClr val="tx1">
                    <a:lumMod val="50000"/>
                  </a:schemeClr>
                </a:solidFill>
              </a:rPr>
              <a:t>Save 90% or more with modern platforms and architecture</a:t>
            </a:r>
          </a:p>
          <a:p>
            <a:pPr algn="ctr">
              <a:spcBef>
                <a:spcPts val="0"/>
              </a:spcBef>
            </a:pPr>
            <a:r>
              <a:rPr lang="en-US" sz="1867" b="1" u="sng">
                <a:solidFill>
                  <a:schemeClr val="tx1">
                    <a:lumMod val="50000"/>
                  </a:schemeClr>
                </a:solidFill>
              </a:rPr>
              <a:t>Replace</a:t>
            </a:r>
            <a:r>
              <a:rPr lang="en-US" sz="1867">
                <a:solidFill>
                  <a:schemeClr val="tx1">
                    <a:lumMod val="50000"/>
                  </a:schemeClr>
                </a:solidFill>
              </a:rPr>
              <a:t> per-server costs with per-member costs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8A297819-A373-134B-806B-A9FFF97AFBBA}"/>
              </a:ext>
            </a:extLst>
          </p:cNvPr>
          <p:cNvSpPr txBox="1">
            <a:spLocks/>
          </p:cNvSpPr>
          <p:nvPr/>
        </p:nvSpPr>
        <p:spPr>
          <a:xfrm>
            <a:off x="609601" y="477475"/>
            <a:ext cx="8396863" cy="62034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3802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Healthcare Cloud | </a:t>
            </a:r>
            <a:r>
              <a:rPr lang="en-US" sz="3200">
                <a:solidFill>
                  <a:schemeClr val="accent1"/>
                </a:solidFill>
              </a:rPr>
              <a:t>The Path Forward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57C34C-872D-C642-844F-086A29A0E2E9}"/>
              </a:ext>
            </a:extLst>
          </p:cNvPr>
          <p:cNvGrpSpPr/>
          <p:nvPr/>
        </p:nvGrpSpPr>
        <p:grpSpPr>
          <a:xfrm>
            <a:off x="6170711" y="1757541"/>
            <a:ext cx="6015599" cy="4110500"/>
            <a:chOff x="-160227" y="297661"/>
            <a:chExt cx="11766122" cy="596883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F07CF81-BEB5-EA49-B5BF-BC4B2F9E3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368" y="2133542"/>
              <a:ext cx="10880527" cy="4132957"/>
            </a:xfrm>
            <a:prstGeom prst="rect">
              <a:avLst/>
            </a:prstGeom>
          </p:spPr>
        </p:pic>
        <p:sp>
          <p:nvSpPr>
            <p:cNvPr id="8" name="Title 2">
              <a:extLst>
                <a:ext uri="{FF2B5EF4-FFF2-40B4-BE49-F238E27FC236}">
                  <a16:creationId xmlns:a16="http://schemas.microsoft.com/office/drawing/2014/main" id="{8C841CF0-EE97-9A44-9CE0-37D9C9B0EC2B}"/>
                </a:ext>
              </a:extLst>
            </p:cNvPr>
            <p:cNvSpPr txBox="1">
              <a:spLocks/>
            </p:cNvSpPr>
            <p:nvPr/>
          </p:nvSpPr>
          <p:spPr>
            <a:xfrm>
              <a:off x="3434466" y="1918469"/>
              <a:ext cx="1347113" cy="373686"/>
            </a:xfrm>
            <a:prstGeom prst="rect">
              <a:avLst/>
            </a:prstGeom>
          </p:spPr>
          <p:txBody>
            <a:bodyPr vert="horz" lIns="0" tIns="0" rIns="0" bIns="0" rtlCol="0" anchor="b">
              <a:noAutofit/>
            </a:bodyPr>
            <a:lstStyle>
              <a:lvl1pPr algn="l" defTabSz="913802" rtl="0" eaLnBrk="1" latinLnBrk="0" hangingPunct="1">
                <a:spcBef>
                  <a:spcPct val="0"/>
                </a:spcBef>
                <a:buNone/>
                <a:defRPr sz="3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176" b="1"/>
                <a:t>Automate</a:t>
              </a:r>
              <a:r>
                <a:rPr lang="en-US" sz="2353"/>
                <a:t> 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22BA0D02-6DD0-C041-A488-2C23A75464F7}"/>
                </a:ext>
              </a:extLst>
            </p:cNvPr>
            <p:cNvSpPr/>
            <p:nvPr/>
          </p:nvSpPr>
          <p:spPr>
            <a:xfrm>
              <a:off x="1984760" y="2191788"/>
              <a:ext cx="2056579" cy="1420652"/>
            </a:xfrm>
            <a:prstGeom prst="circularArrow">
              <a:avLst>
                <a:gd name="adj1" fmla="val 0"/>
                <a:gd name="adj2" fmla="val 545840"/>
                <a:gd name="adj3" fmla="val 20780392"/>
                <a:gd name="adj4" fmla="val 11380359"/>
                <a:gd name="adj5" fmla="val 5177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1" tIns="60956" rIns="121911" bIns="60956" rtlCol="0" anchor="ctr"/>
            <a:lstStyle/>
            <a:p>
              <a:pPr algn="ctr"/>
              <a:endParaRPr lang="en-US" sz="1765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B6208D27-27F4-0C4B-AD94-9C1C913D6859}"/>
                </a:ext>
              </a:extLst>
            </p:cNvPr>
            <p:cNvSpPr/>
            <p:nvPr/>
          </p:nvSpPr>
          <p:spPr>
            <a:xfrm>
              <a:off x="4041338" y="3998748"/>
              <a:ext cx="2056579" cy="1663578"/>
            </a:xfrm>
            <a:prstGeom prst="circularArrow">
              <a:avLst>
                <a:gd name="adj1" fmla="val 0"/>
                <a:gd name="adj2" fmla="val 545840"/>
                <a:gd name="adj3" fmla="val 20780392"/>
                <a:gd name="adj4" fmla="val 11380359"/>
                <a:gd name="adj5" fmla="val 5177"/>
              </a:avLst>
            </a:prstGeom>
            <a:solidFill>
              <a:srgbClr val="0081DF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1" tIns="60956" rIns="121911" bIns="60956" rtlCol="0" anchor="ctr"/>
            <a:lstStyle/>
            <a:p>
              <a:pPr algn="ctr"/>
              <a:endParaRPr lang="en-US" sz="1765">
                <a:solidFill>
                  <a:schemeClr val="tx1"/>
                </a:solidFill>
              </a:endParaRPr>
            </a:p>
          </p:txBody>
        </p:sp>
        <p:sp>
          <p:nvSpPr>
            <p:cNvPr id="13" name="Title 2">
              <a:extLst>
                <a:ext uri="{FF2B5EF4-FFF2-40B4-BE49-F238E27FC236}">
                  <a16:creationId xmlns:a16="http://schemas.microsoft.com/office/drawing/2014/main" id="{8E7276D0-487D-DA46-8F49-4DBB8541841E}"/>
                </a:ext>
              </a:extLst>
            </p:cNvPr>
            <p:cNvSpPr txBox="1">
              <a:spLocks/>
            </p:cNvSpPr>
            <p:nvPr/>
          </p:nvSpPr>
          <p:spPr>
            <a:xfrm>
              <a:off x="5491045" y="2216688"/>
              <a:ext cx="1303252" cy="373686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0" tIns="0" rIns="0" bIns="0" rtlCol="0" anchor="b">
              <a:noAutofit/>
            </a:bodyPr>
            <a:lstStyle>
              <a:lvl1pPr algn="l" defTabSz="913802" rtl="0" eaLnBrk="1" latinLnBrk="0" hangingPunct="1">
                <a:spcBef>
                  <a:spcPct val="0"/>
                </a:spcBef>
                <a:buNone/>
                <a:defRPr sz="3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176" b="1"/>
                <a:t>Optimize</a:t>
              </a:r>
              <a:r>
                <a:rPr lang="en-US" sz="2353"/>
                <a:t> </a:t>
              </a:r>
            </a:p>
          </p:txBody>
        </p:sp>
        <p:sp>
          <p:nvSpPr>
            <p:cNvPr id="14" name="Title 2">
              <a:extLst>
                <a:ext uri="{FF2B5EF4-FFF2-40B4-BE49-F238E27FC236}">
                  <a16:creationId xmlns:a16="http://schemas.microsoft.com/office/drawing/2014/main" id="{75DCD659-EFFC-2144-B4FA-F3F82509C78E}"/>
                </a:ext>
              </a:extLst>
            </p:cNvPr>
            <p:cNvSpPr txBox="1">
              <a:spLocks/>
            </p:cNvSpPr>
            <p:nvPr/>
          </p:nvSpPr>
          <p:spPr>
            <a:xfrm>
              <a:off x="7418528" y="2521543"/>
              <a:ext cx="1535547" cy="373686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0" tIns="0" rIns="0" bIns="0" rtlCol="0" anchor="b">
              <a:noAutofit/>
            </a:bodyPr>
            <a:lstStyle>
              <a:lvl1pPr algn="l" defTabSz="913802" rtl="0" eaLnBrk="1" latinLnBrk="0" hangingPunct="1">
                <a:spcBef>
                  <a:spcPct val="0"/>
                </a:spcBef>
                <a:buNone/>
                <a:defRPr sz="3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176" b="1"/>
                <a:t>Modernize</a:t>
              </a:r>
              <a:r>
                <a:rPr lang="en-US" sz="2353"/>
                <a:t> </a:t>
              </a:r>
            </a:p>
          </p:txBody>
        </p:sp>
        <p:sp>
          <p:nvSpPr>
            <p:cNvPr id="15" name="Circular Arrow 14">
              <a:extLst>
                <a:ext uri="{FF2B5EF4-FFF2-40B4-BE49-F238E27FC236}">
                  <a16:creationId xmlns:a16="http://schemas.microsoft.com/office/drawing/2014/main" id="{51441150-F841-694F-A94C-97AE5AB5E812}"/>
                </a:ext>
              </a:extLst>
            </p:cNvPr>
            <p:cNvSpPr/>
            <p:nvPr/>
          </p:nvSpPr>
          <p:spPr>
            <a:xfrm>
              <a:off x="5699323" y="3489694"/>
              <a:ext cx="2486978" cy="1420652"/>
            </a:xfrm>
            <a:prstGeom prst="circularArrow">
              <a:avLst>
                <a:gd name="adj1" fmla="val 0"/>
                <a:gd name="adj2" fmla="val 545840"/>
                <a:gd name="adj3" fmla="val 20780392"/>
                <a:gd name="adj4" fmla="val 13242796"/>
                <a:gd name="adj5" fmla="val 5177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1" tIns="60956" rIns="121911" bIns="60956" rtlCol="0" anchor="ctr"/>
            <a:lstStyle/>
            <a:p>
              <a:pPr algn="ctr"/>
              <a:endParaRPr lang="en-US" sz="1765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2EE85B-EFC7-9846-938F-D5DE51F594CE}"/>
                </a:ext>
              </a:extLst>
            </p:cNvPr>
            <p:cNvSpPr txBox="1"/>
            <p:nvPr/>
          </p:nvSpPr>
          <p:spPr>
            <a:xfrm>
              <a:off x="-160227" y="297661"/>
              <a:ext cx="11302542" cy="529403"/>
            </a:xfrm>
            <a:prstGeom prst="rect">
              <a:avLst/>
            </a:prstGeom>
            <a:noFill/>
          </p:spPr>
          <p:txBody>
            <a:bodyPr wrap="square" lIns="121911" tIns="60956" rIns="121911" bIns="60956" rtlCol="0">
              <a:spAutoFit/>
            </a:bodyPr>
            <a:lstStyle/>
            <a:p>
              <a:pPr algn="ctr"/>
              <a:r>
                <a:rPr lang="en-US" sz="1569" b="1"/>
                <a:t>Iterative advancement starts with hardened automation </a:t>
              </a:r>
            </a:p>
          </p:txBody>
        </p:sp>
      </p:grpSp>
      <p:sp>
        <p:nvSpPr>
          <p:cNvPr id="5" name="Isosceles Triangle 6">
            <a:extLst>
              <a:ext uri="{FF2B5EF4-FFF2-40B4-BE49-F238E27FC236}">
                <a16:creationId xmlns:a16="http://schemas.microsoft.com/office/drawing/2014/main" id="{1BB35997-BAD3-3146-B9B4-29BBF3378026}"/>
              </a:ext>
            </a:extLst>
          </p:cNvPr>
          <p:cNvSpPr/>
          <p:nvPr/>
        </p:nvSpPr>
        <p:spPr bwMode="auto">
          <a:xfrm rot="5400000">
            <a:off x="3762863" y="3248269"/>
            <a:ext cx="4856255" cy="1033868"/>
          </a:xfrm>
          <a:prstGeom prst="triangle">
            <a:avLst/>
          </a:prstGeom>
          <a:pattFill prst="pct70">
            <a:fgClr>
              <a:schemeClr val="accent1"/>
            </a:fgClr>
            <a:bgClr>
              <a:schemeClr val="bg1"/>
            </a:bgClr>
          </a:pattFill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401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5930893" y="3519552"/>
            <a:ext cx="823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PUBLIC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495543" y="1401077"/>
            <a:ext cx="1810947" cy="1200329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 anchor="ctr">
            <a:spAutoFit/>
          </a:bodyPr>
          <a:lstStyle/>
          <a:p>
            <a:r>
              <a:rPr lang="en-US" sz="900" b="1">
                <a:solidFill>
                  <a:srgbClr val="626262"/>
                </a:solidFill>
                <a:cs typeface="Helvetica Light"/>
              </a:rPr>
              <a:t>Reasons to go private</a:t>
            </a:r>
          </a:p>
          <a:p>
            <a:pPr marL="128585" indent="-128585">
              <a:buFont typeface="Arial" charset="0"/>
              <a:buChar char="•"/>
            </a:pPr>
            <a:r>
              <a:rPr lang="en-US" sz="900">
                <a:solidFill>
                  <a:srgbClr val="626262"/>
                </a:solidFill>
                <a:cs typeface="Helvetica Light"/>
              </a:rPr>
              <a:t>Critical </a:t>
            </a:r>
            <a:r>
              <a:rPr lang="en-US" sz="900" b="1">
                <a:solidFill>
                  <a:srgbClr val="626262"/>
                </a:solidFill>
                <a:cs typeface="Helvetica Light"/>
              </a:rPr>
              <a:t>feature</a:t>
            </a:r>
            <a:r>
              <a:rPr lang="en-US" sz="900">
                <a:solidFill>
                  <a:srgbClr val="626262"/>
                </a:solidFill>
                <a:cs typeface="Helvetica Light"/>
              </a:rPr>
              <a:t> availability</a:t>
            </a:r>
          </a:p>
          <a:p>
            <a:pPr marL="128585" indent="-128585">
              <a:buFont typeface="Arial" charset="0"/>
              <a:buChar char="•"/>
            </a:pPr>
            <a:r>
              <a:rPr lang="en-US" sz="900">
                <a:solidFill>
                  <a:srgbClr val="626262"/>
                </a:solidFill>
                <a:cs typeface="Helvetica Light"/>
              </a:rPr>
              <a:t>Intractable data/user/ integration gravity</a:t>
            </a:r>
          </a:p>
          <a:p>
            <a:pPr marL="128585" indent="-128585">
              <a:buFont typeface="Arial" charset="0"/>
              <a:buChar char="•"/>
            </a:pPr>
            <a:r>
              <a:rPr lang="en-US" sz="900">
                <a:solidFill>
                  <a:srgbClr val="626262"/>
                </a:solidFill>
                <a:cs typeface="Helvetica Light"/>
              </a:rPr>
              <a:t>Data sensitivity issues</a:t>
            </a:r>
          </a:p>
          <a:p>
            <a:endParaRPr lang="en-US" sz="900">
              <a:solidFill>
                <a:srgbClr val="626262"/>
              </a:solidFill>
              <a:cs typeface="Helvetica Light"/>
            </a:endParaRPr>
          </a:p>
          <a:p>
            <a:r>
              <a:rPr lang="en-US" sz="900" b="1">
                <a:solidFill>
                  <a:schemeClr val="accent1"/>
                </a:solidFill>
                <a:cs typeface="Helvetica Light"/>
              </a:rPr>
              <a:t>Otherwise, default to public cloud.</a:t>
            </a:r>
          </a:p>
        </p:txBody>
      </p:sp>
      <p:sp>
        <p:nvSpPr>
          <p:cNvPr id="70" name="Oval 69"/>
          <p:cNvSpPr/>
          <p:nvPr/>
        </p:nvSpPr>
        <p:spPr>
          <a:xfrm>
            <a:off x="2405953" y="2971800"/>
            <a:ext cx="969963" cy="99099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900" b="1">
                <a:solidFill>
                  <a:schemeClr val="bg1"/>
                </a:solidFill>
              </a:rPr>
              <a:t>Application</a:t>
            </a:r>
          </a:p>
          <a:p>
            <a:pPr algn="ctr"/>
            <a:r>
              <a:rPr lang="en-US" sz="900" b="1">
                <a:solidFill>
                  <a:schemeClr val="bg1"/>
                </a:solidFill>
              </a:rPr>
              <a:t>Needs</a:t>
            </a:r>
          </a:p>
          <a:p>
            <a:pPr algn="ctr"/>
            <a:r>
              <a:rPr lang="en-US" sz="900" b="1">
                <a:solidFill>
                  <a:schemeClr val="bg1"/>
                </a:solidFill>
              </a:rPr>
              <a:t>Hosting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04867" y="4819209"/>
            <a:ext cx="54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NO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32765" y="1371602"/>
            <a:ext cx="2137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a typeface="Helvetica Light" charset="0"/>
                <a:cs typeface="Helvetica Light" charset="0"/>
              </a:rPr>
              <a:t>On-</a:t>
            </a:r>
            <a:r>
              <a:rPr lang="en-US" sz="1200" err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prem</a:t>
            </a:r>
            <a:r>
              <a:rPr lang="en-US" sz="1200">
                <a:solidFill>
                  <a:schemeClr val="accent1"/>
                </a:solidFill>
                <a:ea typeface="Helvetica Light" charset="0"/>
                <a:cs typeface="Helvetica Light" charset="0"/>
              </a:rPr>
              <a:t> private cloud is suitable for cases where there is intractable issues of data/user/integration gravity.</a:t>
            </a:r>
          </a:p>
        </p:txBody>
      </p:sp>
      <p:sp>
        <p:nvSpPr>
          <p:cNvPr id="24" name="Title 2"/>
          <p:cNvSpPr>
            <a:spLocks noGrp="1"/>
          </p:cNvSpPr>
          <p:nvPr>
            <p:ph type="title"/>
          </p:nvPr>
        </p:nvSpPr>
        <p:spPr>
          <a:xfrm>
            <a:off x="965007" y="619137"/>
            <a:ext cx="9499600" cy="434975"/>
          </a:xfrm>
        </p:spPr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2019</a:t>
            </a:r>
            <a:r>
              <a:rPr lang="en-US"/>
              <a:t> Workload Placement Decision Tree</a:t>
            </a:r>
          </a:p>
        </p:txBody>
      </p:sp>
      <p:sp>
        <p:nvSpPr>
          <p:cNvPr id="26" name="Oval 25"/>
          <p:cNvSpPr/>
          <p:nvPr/>
        </p:nvSpPr>
        <p:spPr>
          <a:xfrm>
            <a:off x="4135437" y="2971800"/>
            <a:ext cx="969963" cy="99099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900" b="1">
                <a:solidFill>
                  <a:schemeClr val="bg1"/>
                </a:solidFill>
              </a:rPr>
              <a:t>Cloud</a:t>
            </a:r>
          </a:p>
          <a:p>
            <a:pPr algn="ctr"/>
            <a:r>
              <a:rPr lang="en-US" sz="900" b="1">
                <a:solidFill>
                  <a:schemeClr val="bg1"/>
                </a:solidFill>
              </a:rPr>
              <a:t>Ready</a:t>
            </a:r>
          </a:p>
          <a:p>
            <a:pPr algn="ctr"/>
            <a:r>
              <a:rPr lang="en-US" sz="900" b="1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7" name="Oval 26"/>
          <p:cNvSpPr/>
          <p:nvPr/>
        </p:nvSpPr>
        <p:spPr>
          <a:xfrm>
            <a:off x="7162801" y="4724400"/>
            <a:ext cx="969963" cy="9909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900" b="1" err="1">
                <a:solidFill>
                  <a:srgbClr val="E87722"/>
                </a:solidFill>
              </a:rPr>
              <a:t>VMaaS</a:t>
            </a:r>
            <a:endParaRPr lang="en-US" sz="900" b="1">
              <a:solidFill>
                <a:srgbClr val="E87722"/>
              </a:solidFill>
            </a:endParaRPr>
          </a:p>
          <a:p>
            <a:pPr algn="ctr"/>
            <a:r>
              <a:rPr lang="en-US" sz="900" b="1">
                <a:solidFill>
                  <a:srgbClr val="E87722"/>
                </a:solidFill>
              </a:rPr>
              <a:t>(UCI)</a:t>
            </a:r>
          </a:p>
        </p:txBody>
      </p:sp>
      <p:sp>
        <p:nvSpPr>
          <p:cNvPr id="28" name="Oval 27"/>
          <p:cNvSpPr/>
          <p:nvPr/>
        </p:nvSpPr>
        <p:spPr>
          <a:xfrm>
            <a:off x="5572759" y="2209800"/>
            <a:ext cx="969963" cy="99099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900" b="1">
                <a:solidFill>
                  <a:schemeClr val="bg1"/>
                </a:solidFill>
              </a:rPr>
              <a:t>Public</a:t>
            </a:r>
          </a:p>
          <a:p>
            <a:pPr algn="ctr"/>
            <a:r>
              <a:rPr lang="en-US" sz="900" b="1">
                <a:solidFill>
                  <a:schemeClr val="bg1"/>
                </a:solidFill>
              </a:rPr>
              <a:t>or </a:t>
            </a:r>
          </a:p>
          <a:p>
            <a:pPr algn="ctr"/>
            <a:r>
              <a:rPr lang="en-US" sz="900" b="1">
                <a:solidFill>
                  <a:schemeClr val="bg1"/>
                </a:solidFill>
              </a:rPr>
              <a:t>Private</a:t>
            </a:r>
          </a:p>
          <a:p>
            <a:pPr algn="ctr"/>
            <a:r>
              <a:rPr lang="en-US" sz="900" b="1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8" name="Straight Arrow Connector 7"/>
          <p:cNvCxnSpPr>
            <a:stCxn id="70" idx="6"/>
            <a:endCxn id="26" idx="2"/>
          </p:cNvCxnSpPr>
          <p:nvPr/>
        </p:nvCxnSpPr>
        <p:spPr>
          <a:xfrm>
            <a:off x="3375915" y="3467297"/>
            <a:ext cx="75952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6" idx="4"/>
            <a:endCxn id="27" idx="2"/>
          </p:cNvCxnSpPr>
          <p:nvPr/>
        </p:nvCxnSpPr>
        <p:spPr>
          <a:xfrm rot="16200000" flipH="1">
            <a:off x="5263059" y="3320155"/>
            <a:ext cx="1257103" cy="254238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558562" y="2724037"/>
            <a:ext cx="54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YES</a:t>
            </a:r>
          </a:p>
        </p:txBody>
      </p:sp>
      <p:cxnSp>
        <p:nvCxnSpPr>
          <p:cNvPr id="35" name="Straight Arrow Connector 34"/>
          <p:cNvCxnSpPr>
            <a:stCxn id="26" idx="0"/>
            <a:endCxn id="28" idx="2"/>
          </p:cNvCxnSpPr>
          <p:nvPr/>
        </p:nvCxnSpPr>
        <p:spPr>
          <a:xfrm rot="5400000" flipH="1" flipV="1">
            <a:off x="4963338" y="2362381"/>
            <a:ext cx="266503" cy="95233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122265" y="1320689"/>
            <a:ext cx="969963" cy="9909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900" b="1">
                <a:solidFill>
                  <a:srgbClr val="E87722"/>
                </a:solidFill>
              </a:rPr>
              <a:t>OSFI</a:t>
            </a:r>
          </a:p>
          <a:p>
            <a:pPr algn="ctr"/>
            <a:r>
              <a:rPr lang="en-US" sz="900" b="1">
                <a:solidFill>
                  <a:srgbClr val="E87722"/>
                </a:solidFill>
              </a:rPr>
              <a:t>or</a:t>
            </a:r>
          </a:p>
          <a:p>
            <a:pPr algn="ctr"/>
            <a:r>
              <a:rPr lang="en-US" sz="900" b="1">
                <a:solidFill>
                  <a:srgbClr val="E87722"/>
                </a:solidFill>
              </a:rPr>
              <a:t>OSE</a:t>
            </a:r>
          </a:p>
        </p:txBody>
      </p:sp>
      <p:sp>
        <p:nvSpPr>
          <p:cNvPr id="39" name="Oval 38"/>
          <p:cNvSpPr/>
          <p:nvPr/>
        </p:nvSpPr>
        <p:spPr>
          <a:xfrm>
            <a:off x="7144112" y="3048000"/>
            <a:ext cx="969963" cy="99099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900" b="1">
                <a:solidFill>
                  <a:schemeClr val="bg1"/>
                </a:solidFill>
              </a:rPr>
              <a:t>Azure</a:t>
            </a:r>
          </a:p>
          <a:p>
            <a:pPr algn="ctr"/>
            <a:r>
              <a:rPr lang="en-US" sz="900" b="1">
                <a:solidFill>
                  <a:schemeClr val="bg1"/>
                </a:solidFill>
              </a:rPr>
              <a:t>or</a:t>
            </a:r>
            <a:br>
              <a:rPr lang="en-US" sz="900" b="1">
                <a:solidFill>
                  <a:schemeClr val="bg1"/>
                </a:solidFill>
              </a:rPr>
            </a:br>
            <a:r>
              <a:rPr lang="en-US" sz="900" b="1">
                <a:solidFill>
                  <a:schemeClr val="bg1"/>
                </a:solidFill>
              </a:rPr>
              <a:t>AWS</a:t>
            </a:r>
          </a:p>
        </p:txBody>
      </p:sp>
      <p:cxnSp>
        <p:nvCxnSpPr>
          <p:cNvPr id="40" name="Straight Arrow Connector 39"/>
          <p:cNvCxnSpPr>
            <a:stCxn id="28" idx="0"/>
          </p:cNvCxnSpPr>
          <p:nvPr/>
        </p:nvCxnSpPr>
        <p:spPr>
          <a:xfrm rot="5400000" flipH="1" flipV="1">
            <a:off x="6386194" y="1433196"/>
            <a:ext cx="448153" cy="110505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8" idx="4"/>
            <a:endCxn id="39" idx="2"/>
          </p:cNvCxnSpPr>
          <p:nvPr/>
        </p:nvCxnSpPr>
        <p:spPr>
          <a:xfrm rot="16200000" flipH="1">
            <a:off x="6429575" y="2828960"/>
            <a:ext cx="342703" cy="108637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33143" y="1494240"/>
            <a:ext cx="903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PRIVATE</a:t>
            </a:r>
          </a:p>
        </p:txBody>
      </p:sp>
      <p:sp>
        <p:nvSpPr>
          <p:cNvPr id="19" name="Left Brace 18"/>
          <p:cNvSpPr/>
          <p:nvPr/>
        </p:nvSpPr>
        <p:spPr>
          <a:xfrm rot="10800000">
            <a:off x="4106240" y="1282186"/>
            <a:ext cx="161075" cy="1194119"/>
          </a:xfrm>
          <a:prstGeom prst="leftBrace">
            <a:avLst>
              <a:gd name="adj1" fmla="val 90936"/>
              <a:gd name="adj2" fmla="val 50000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55565A"/>
              </a:solidFill>
            </a:endParaRPr>
          </a:p>
        </p:txBody>
      </p:sp>
      <p:cxnSp>
        <p:nvCxnSpPr>
          <p:cNvPr id="37" name="Straight Connector 36"/>
          <p:cNvCxnSpPr>
            <a:endCxn id="77" idx="1"/>
          </p:cNvCxnSpPr>
          <p:nvPr/>
        </p:nvCxnSpPr>
        <p:spPr>
          <a:xfrm flipH="1">
            <a:off x="4267315" y="3928331"/>
            <a:ext cx="201060" cy="104353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cxnSpLocks/>
            <a:stCxn id="28" idx="1"/>
            <a:endCxn id="19" idx="1"/>
          </p:cNvCxnSpPr>
          <p:nvPr/>
        </p:nvCxnSpPr>
        <p:spPr>
          <a:xfrm flipH="1" flipV="1">
            <a:off x="4267315" y="1879245"/>
            <a:ext cx="1447492" cy="475683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22688" y="4080546"/>
            <a:ext cx="2689737" cy="1754326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 anchor="ctr">
            <a:spAutoFit/>
          </a:bodyPr>
          <a:lstStyle/>
          <a:p>
            <a:r>
              <a:rPr lang="en-US" sz="900" b="1">
                <a:solidFill>
                  <a:srgbClr val="626262"/>
                </a:solidFill>
                <a:cs typeface="Helvetica Light"/>
              </a:rPr>
              <a:t>Cloud-ready Characteristics</a:t>
            </a:r>
          </a:p>
          <a:p>
            <a:pPr marL="128585" indent="-128585">
              <a:buFont typeface="Arial" charset="0"/>
              <a:buChar char="•"/>
            </a:pPr>
            <a:r>
              <a:rPr lang="en-US" sz="900" b="1">
                <a:solidFill>
                  <a:srgbClr val="626262"/>
                </a:solidFill>
                <a:cs typeface="Helvetica Light"/>
              </a:rPr>
              <a:t>Application</a:t>
            </a:r>
            <a:r>
              <a:rPr lang="en-US" sz="900">
                <a:solidFill>
                  <a:srgbClr val="626262"/>
                </a:solidFill>
                <a:cs typeface="Helvetica Light"/>
              </a:rPr>
              <a:t> is architected to be stateless, have external </a:t>
            </a:r>
            <a:r>
              <a:rPr lang="en-US" sz="900" err="1">
                <a:solidFill>
                  <a:srgbClr val="626262"/>
                </a:solidFill>
                <a:cs typeface="Helvetica Light"/>
              </a:rPr>
              <a:t>config</a:t>
            </a:r>
            <a:r>
              <a:rPr lang="en-US" sz="900">
                <a:solidFill>
                  <a:srgbClr val="626262"/>
                </a:solidFill>
                <a:cs typeface="Helvetica Light"/>
              </a:rPr>
              <a:t>, ships logs, is API- and </a:t>
            </a:r>
            <a:r>
              <a:rPr lang="en-US" sz="900" err="1">
                <a:solidFill>
                  <a:srgbClr val="626262"/>
                </a:solidFill>
                <a:cs typeface="Helvetica Light"/>
              </a:rPr>
              <a:t>microservice</a:t>
            </a:r>
            <a:r>
              <a:rPr lang="en-US" sz="900">
                <a:solidFill>
                  <a:srgbClr val="626262"/>
                </a:solidFill>
                <a:cs typeface="Helvetica Light"/>
              </a:rPr>
              <a:t>-based, is 12-factor, and has portable data.</a:t>
            </a:r>
          </a:p>
          <a:p>
            <a:pPr marL="128585" indent="-128585">
              <a:buFont typeface="Arial" charset="0"/>
              <a:buChar char="•"/>
            </a:pPr>
            <a:r>
              <a:rPr lang="en-US" sz="900" b="1">
                <a:solidFill>
                  <a:srgbClr val="626262"/>
                </a:solidFill>
                <a:cs typeface="Helvetica Light"/>
              </a:rPr>
              <a:t>Team</a:t>
            </a:r>
            <a:r>
              <a:rPr lang="en-US" sz="900">
                <a:solidFill>
                  <a:srgbClr val="626262"/>
                </a:solidFill>
                <a:cs typeface="Helvetica Light"/>
              </a:rPr>
              <a:t> is competent with modern development approaches and technology, and is prepared to operate cloud applications.</a:t>
            </a:r>
          </a:p>
          <a:p>
            <a:pPr marL="128585" indent="-128585">
              <a:buFont typeface="Arial" charset="0"/>
              <a:buChar char="•"/>
            </a:pPr>
            <a:r>
              <a:rPr lang="en-US" sz="900" b="1">
                <a:solidFill>
                  <a:srgbClr val="626262"/>
                </a:solidFill>
                <a:cs typeface="Helvetica Light"/>
              </a:rPr>
              <a:t>Operations</a:t>
            </a:r>
            <a:r>
              <a:rPr lang="en-US" sz="900">
                <a:solidFill>
                  <a:srgbClr val="626262"/>
                </a:solidFill>
                <a:cs typeface="Helvetica Light"/>
              </a:rPr>
              <a:t> is ready with correct instrumentation, telemetry, and </a:t>
            </a:r>
            <a:r>
              <a:rPr lang="en-US" sz="900" err="1">
                <a:solidFill>
                  <a:srgbClr val="626262"/>
                </a:solidFill>
                <a:cs typeface="Helvetica Light"/>
              </a:rPr>
              <a:t>dashboarding</a:t>
            </a:r>
            <a:r>
              <a:rPr lang="en-US" sz="900">
                <a:solidFill>
                  <a:srgbClr val="626262"/>
                </a:solidFill>
                <a:cs typeface="Helvetica Light"/>
              </a:rPr>
              <a:t>.</a:t>
            </a:r>
          </a:p>
          <a:p>
            <a:endParaRPr lang="en-US" sz="900" b="1">
              <a:solidFill>
                <a:schemeClr val="accent1"/>
              </a:solidFill>
              <a:ea typeface="Helvetica Light" charset="0"/>
              <a:cs typeface="Helvetica Light" charset="0"/>
            </a:endParaRPr>
          </a:p>
          <a:p>
            <a:r>
              <a:rPr lang="en-US" sz="900" b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If not, consider </a:t>
            </a:r>
            <a:r>
              <a:rPr lang="en-US" sz="900" b="1" i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pathway to cloud </a:t>
            </a:r>
            <a:r>
              <a:rPr lang="en-US" sz="900" b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guidance!</a:t>
            </a:r>
            <a:endParaRPr lang="en-US" sz="900">
              <a:solidFill>
                <a:srgbClr val="626262"/>
              </a:solidFill>
              <a:cs typeface="Helvetica Light"/>
            </a:endParaRPr>
          </a:p>
        </p:txBody>
      </p:sp>
      <p:sp>
        <p:nvSpPr>
          <p:cNvPr id="77" name="Left Brace 76"/>
          <p:cNvSpPr/>
          <p:nvPr/>
        </p:nvSpPr>
        <p:spPr>
          <a:xfrm rot="10800000" flipV="1">
            <a:off x="4106240" y="4198577"/>
            <a:ext cx="161075" cy="1546579"/>
          </a:xfrm>
          <a:prstGeom prst="leftBrace">
            <a:avLst>
              <a:gd name="adj1" fmla="val 90936"/>
              <a:gd name="adj2" fmla="val 50000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55565A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169257" y="4957710"/>
            <a:ext cx="2137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a typeface="Helvetica Light" charset="0"/>
                <a:cs typeface="Helvetica Light" charset="0"/>
              </a:rPr>
              <a:t>On-</a:t>
            </a:r>
            <a:r>
              <a:rPr lang="en-US" sz="1200" err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prem</a:t>
            </a:r>
            <a:r>
              <a:rPr lang="en-US" sz="1200">
                <a:solidFill>
                  <a:schemeClr val="accent1"/>
                </a:solidFill>
                <a:ea typeface="Helvetica Light" charset="0"/>
                <a:cs typeface="Helvetica Light" charset="0"/>
              </a:rPr>
              <a:t> managed VMs will always be relevant for ERP and old-style </a:t>
            </a:r>
            <a:r>
              <a:rPr lang="en-US" sz="1200" err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stateful</a:t>
            </a:r>
            <a:r>
              <a:rPr lang="en-US" sz="1200">
                <a:solidFill>
                  <a:schemeClr val="accent1"/>
                </a:solidFill>
                <a:ea typeface="Helvetica Light" charset="0"/>
                <a:cs typeface="Helvetica Light" charset="0"/>
              </a:rPr>
              <a:t> applications.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150566" y="3022937"/>
            <a:ext cx="2137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a typeface="Helvetica Light" charset="0"/>
                <a:cs typeface="Helvetica Light" charset="0"/>
              </a:rPr>
              <a:t>Public cloud is a </a:t>
            </a:r>
            <a:r>
              <a:rPr lang="en-US" sz="1200" b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high-accountability</a:t>
            </a:r>
            <a:r>
              <a:rPr lang="en-US" sz="1200">
                <a:solidFill>
                  <a:schemeClr val="accent1"/>
                </a:solidFill>
                <a:ea typeface="Helvetica Light" charset="0"/>
                <a:cs typeface="Helvetica Light" charset="0"/>
              </a:rPr>
              <a:t> zone that is well suited for most kinds of workloads.  Be cautious of data/user/integration gravity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169256" y="4164787"/>
            <a:ext cx="2344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ea typeface="Helvetica Light" charset="0"/>
                <a:cs typeface="Helvetica Light" charset="0"/>
              </a:rPr>
              <a:t>Go to Public Cloud Onboarding and Governance</a:t>
            </a:r>
          </a:p>
        </p:txBody>
      </p:sp>
      <p:cxnSp>
        <p:nvCxnSpPr>
          <p:cNvPr id="30" name="Straight Arrow Connector 29"/>
          <p:cNvCxnSpPr>
            <a:cxnSpLocks/>
            <a:stCxn id="39" idx="5"/>
            <a:endCxn id="29" idx="1"/>
          </p:cNvCxnSpPr>
          <p:nvPr/>
        </p:nvCxnSpPr>
        <p:spPr>
          <a:xfrm rot="16200000" flipH="1">
            <a:off x="7819765" y="4046128"/>
            <a:ext cx="501753" cy="197229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6200000">
            <a:off x="7167471" y="2557128"/>
            <a:ext cx="9033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HYBRID</a:t>
            </a:r>
          </a:p>
        </p:txBody>
      </p:sp>
      <p:sp>
        <p:nvSpPr>
          <p:cNvPr id="33" name="TextBox 32"/>
          <p:cNvSpPr txBox="1"/>
          <p:nvPr/>
        </p:nvSpPr>
        <p:spPr>
          <a:xfrm rot="16200000">
            <a:off x="7203895" y="4280205"/>
            <a:ext cx="9033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HYBRID</a:t>
            </a:r>
          </a:p>
        </p:txBody>
      </p:sp>
      <p:cxnSp>
        <p:nvCxnSpPr>
          <p:cNvPr id="41" name="Straight Arrow Connector 30"/>
          <p:cNvCxnSpPr>
            <a:cxnSpLocks/>
            <a:stCxn id="26" idx="4"/>
            <a:endCxn id="39" idx="3"/>
          </p:cNvCxnSpPr>
          <p:nvPr/>
        </p:nvCxnSpPr>
        <p:spPr>
          <a:xfrm rot="5400000" flipH="1" flipV="1">
            <a:off x="5918825" y="2595461"/>
            <a:ext cx="68928" cy="2665740"/>
          </a:xfrm>
          <a:prstGeom prst="curvedConnector3">
            <a:avLst>
              <a:gd name="adj1" fmla="val -442201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132931" y="4212758"/>
            <a:ext cx="191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NO, WITH </a:t>
            </a:r>
          </a:p>
          <a:p>
            <a:pPr algn="ctr"/>
            <a:r>
              <a:rPr lang="en-US" sz="1200" b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EXCEPTION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355515" y="5272367"/>
            <a:ext cx="2107268" cy="78483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 anchor="ctr">
            <a:spAutoFit/>
          </a:bodyPr>
          <a:lstStyle/>
          <a:p>
            <a:r>
              <a:rPr lang="en-US" sz="900" b="1">
                <a:solidFill>
                  <a:srgbClr val="626262"/>
                </a:solidFill>
                <a:cs typeface="Helvetica Light"/>
              </a:rPr>
              <a:t>Possible Exceptions Include</a:t>
            </a:r>
          </a:p>
          <a:p>
            <a:pPr marL="128585" indent="-128585">
              <a:buFont typeface="Arial" charset="0"/>
              <a:buChar char="•"/>
            </a:pPr>
            <a:r>
              <a:rPr lang="en-US" sz="900">
                <a:solidFill>
                  <a:srgbClr val="626262"/>
                </a:solidFill>
                <a:cs typeface="Helvetica Light"/>
              </a:rPr>
              <a:t>Acquired entity legacy placement</a:t>
            </a:r>
          </a:p>
          <a:p>
            <a:pPr marL="128585" indent="-128585">
              <a:buFont typeface="Arial" charset="0"/>
              <a:buChar char="•"/>
            </a:pPr>
            <a:r>
              <a:rPr lang="en-US" sz="900">
                <a:solidFill>
                  <a:srgbClr val="626262"/>
                </a:solidFill>
                <a:cs typeface="Helvetica Light"/>
              </a:rPr>
              <a:t>Obligatory legacy migrations</a:t>
            </a:r>
          </a:p>
          <a:p>
            <a:pPr marL="128585" indent="-128585">
              <a:buFont typeface="Arial" charset="0"/>
              <a:buChar char="•"/>
            </a:pPr>
            <a:r>
              <a:rPr lang="en-US" sz="900">
                <a:solidFill>
                  <a:srgbClr val="626262"/>
                </a:solidFill>
                <a:cs typeface="Helvetica Light"/>
              </a:rPr>
              <a:t>Possible analytical cases</a:t>
            </a:r>
          </a:p>
          <a:p>
            <a:r>
              <a:rPr lang="en-US" sz="900" b="1">
                <a:solidFill>
                  <a:schemeClr val="accent1"/>
                </a:solidFill>
                <a:cs typeface="Helvetica Light"/>
              </a:rPr>
              <a:t>All exceptions will be tracked.</a:t>
            </a:r>
          </a:p>
        </p:txBody>
      </p:sp>
      <p:cxnSp>
        <p:nvCxnSpPr>
          <p:cNvPr id="48" name="Straight Connector 47"/>
          <p:cNvCxnSpPr>
            <a:cxnSpLocks/>
            <a:endCxn id="49" idx="1"/>
          </p:cNvCxnSpPr>
          <p:nvPr/>
        </p:nvCxnSpPr>
        <p:spPr>
          <a:xfrm flipH="1">
            <a:off x="6357898" y="4212757"/>
            <a:ext cx="271503" cy="145202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Left Brace 48"/>
          <p:cNvSpPr/>
          <p:nvPr/>
        </p:nvSpPr>
        <p:spPr>
          <a:xfrm rot="10800000" flipV="1">
            <a:off x="6248400" y="5272369"/>
            <a:ext cx="109499" cy="784831"/>
          </a:xfrm>
          <a:prstGeom prst="leftBrace">
            <a:avLst>
              <a:gd name="adj1" fmla="val 90936"/>
              <a:gd name="adj2" fmla="val 50000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5556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85549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AC288-E4F3-45E8-ACC6-117E47BF8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 Your Cloud Readiness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60042C8-9DA7-4842-97DD-9AF6021B3B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3362493"/>
              </p:ext>
            </p:extLst>
          </p:nvPr>
        </p:nvGraphicFramePr>
        <p:xfrm>
          <a:off x="495300" y="1610407"/>
          <a:ext cx="11312072" cy="4005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46AC49-4EE6-4895-91D2-FA4E9EC2A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BB0BA-789A-4F0F-84FF-5F57235E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22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AF1F53-D234-4237-B8BE-138BF52AD6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299" y="1118282"/>
            <a:ext cx="8928399" cy="492125"/>
          </a:xfrm>
        </p:spPr>
        <p:txBody>
          <a:bodyPr/>
          <a:lstStyle/>
          <a:p>
            <a:r>
              <a:rPr lang="en-US"/>
              <a:t>General guidance to help make the pre-migration planning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6EA953-6DE3-4781-9C5D-77CB483CDDE5}"/>
              </a:ext>
            </a:extLst>
          </p:cNvPr>
          <p:cNvGrpSpPr/>
          <p:nvPr/>
        </p:nvGrpSpPr>
        <p:grpSpPr>
          <a:xfrm>
            <a:off x="1049155" y="5536898"/>
            <a:ext cx="10771180" cy="819368"/>
            <a:chOff x="1049155" y="5419452"/>
            <a:chExt cx="10771180" cy="819368"/>
          </a:xfrm>
        </p:grpSpPr>
        <p:sp>
          <p:nvSpPr>
            <p:cNvPr id="27" name="Flowchart: Terminator 26">
              <a:extLst>
                <a:ext uri="{FF2B5EF4-FFF2-40B4-BE49-F238E27FC236}">
                  <a16:creationId xmlns:a16="http://schemas.microsoft.com/office/drawing/2014/main" id="{8387F83B-99A5-4F98-97A7-709BE1AD6DB8}"/>
                </a:ext>
              </a:extLst>
            </p:cNvPr>
            <p:cNvSpPr/>
            <p:nvPr/>
          </p:nvSpPr>
          <p:spPr>
            <a:xfrm>
              <a:off x="1049155" y="5419452"/>
              <a:ext cx="3528508" cy="376517"/>
            </a:xfrm>
            <a:prstGeom prst="flowChartTerminator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/>
                <a:t>Remove/Retire</a:t>
              </a:r>
            </a:p>
          </p:txBody>
        </p:sp>
        <p:sp>
          <p:nvSpPr>
            <p:cNvPr id="28" name="Flowchart: Terminator 27">
              <a:extLst>
                <a:ext uri="{FF2B5EF4-FFF2-40B4-BE49-F238E27FC236}">
                  <a16:creationId xmlns:a16="http://schemas.microsoft.com/office/drawing/2014/main" id="{D32C1B37-F4FC-44FF-9E04-D897896597FB}"/>
                </a:ext>
              </a:extLst>
            </p:cNvPr>
            <p:cNvSpPr/>
            <p:nvPr/>
          </p:nvSpPr>
          <p:spPr>
            <a:xfrm>
              <a:off x="4709587" y="5419452"/>
              <a:ext cx="3528508" cy="376517"/>
            </a:xfrm>
            <a:prstGeom prst="flowChartTerminator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/>
            </a:p>
            <a:p>
              <a:pPr algn="ctr"/>
              <a:r>
                <a:rPr lang="en-US" sz="1600"/>
                <a:t>Retain: Keep in a DC, somehow</a:t>
              </a:r>
            </a:p>
            <a:p>
              <a:pPr algn="ctr"/>
              <a:endParaRPr lang="en-US" sz="1600" err="1"/>
            </a:p>
          </p:txBody>
        </p:sp>
        <p:sp>
          <p:nvSpPr>
            <p:cNvPr id="29" name="Flowchart: Terminator 28">
              <a:extLst>
                <a:ext uri="{FF2B5EF4-FFF2-40B4-BE49-F238E27FC236}">
                  <a16:creationId xmlns:a16="http://schemas.microsoft.com/office/drawing/2014/main" id="{5ED88240-0815-4EC6-8AC9-A5BF03C87B99}"/>
                </a:ext>
              </a:extLst>
            </p:cNvPr>
            <p:cNvSpPr/>
            <p:nvPr/>
          </p:nvSpPr>
          <p:spPr>
            <a:xfrm>
              <a:off x="8268519" y="5419452"/>
              <a:ext cx="3528508" cy="376517"/>
            </a:xfrm>
            <a:prstGeom prst="flowChartTerminator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/>
                <a:t>Repurchase</a:t>
              </a:r>
              <a:endParaRPr lang="en-US" err="1"/>
            </a:p>
          </p:txBody>
        </p:sp>
        <p:sp>
          <p:nvSpPr>
            <p:cNvPr id="30" name="Flowchart: Terminator 29">
              <a:extLst>
                <a:ext uri="{FF2B5EF4-FFF2-40B4-BE49-F238E27FC236}">
                  <a16:creationId xmlns:a16="http://schemas.microsoft.com/office/drawing/2014/main" id="{3175E340-329D-420D-987C-E5899FD8D821}"/>
                </a:ext>
              </a:extLst>
            </p:cNvPr>
            <p:cNvSpPr/>
            <p:nvPr/>
          </p:nvSpPr>
          <p:spPr>
            <a:xfrm>
              <a:off x="1049155" y="5862303"/>
              <a:ext cx="3528508" cy="376517"/>
            </a:xfrm>
            <a:prstGeom prst="flowChartTerminator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/>
                <a:t>Rehost</a:t>
              </a:r>
            </a:p>
          </p:txBody>
        </p:sp>
        <p:sp>
          <p:nvSpPr>
            <p:cNvPr id="31" name="Flowchart: Terminator 30">
              <a:extLst>
                <a:ext uri="{FF2B5EF4-FFF2-40B4-BE49-F238E27FC236}">
                  <a16:creationId xmlns:a16="http://schemas.microsoft.com/office/drawing/2014/main" id="{1ACC25B8-03F0-4CF5-A8CB-817BF6E37478}"/>
                </a:ext>
              </a:extLst>
            </p:cNvPr>
            <p:cNvSpPr/>
            <p:nvPr/>
          </p:nvSpPr>
          <p:spPr>
            <a:xfrm>
              <a:off x="4698848" y="5862303"/>
              <a:ext cx="3528508" cy="376517"/>
            </a:xfrm>
            <a:prstGeom prst="flowChartTerminator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/>
                <a:t>Replatform</a:t>
              </a:r>
            </a:p>
          </p:txBody>
        </p:sp>
        <p:sp>
          <p:nvSpPr>
            <p:cNvPr id="32" name="Flowchart: Terminator 31">
              <a:extLst>
                <a:ext uri="{FF2B5EF4-FFF2-40B4-BE49-F238E27FC236}">
                  <a16:creationId xmlns:a16="http://schemas.microsoft.com/office/drawing/2014/main" id="{FBE22298-CBAB-4C5F-9DB3-2126C0E4D3EE}"/>
                </a:ext>
              </a:extLst>
            </p:cNvPr>
            <p:cNvSpPr/>
            <p:nvPr/>
          </p:nvSpPr>
          <p:spPr>
            <a:xfrm>
              <a:off x="8291827" y="5862303"/>
              <a:ext cx="3528508" cy="376517"/>
            </a:xfrm>
            <a:prstGeom prst="flowChartTerminator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/>
                <a:t>Refactor/Rewrite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7403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3825-BF7F-4543-9DEF-C9611B7D1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Cloud-Native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EDCFA-5F05-D44E-ABC4-6DBD2D13C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20F1B3-49AE-384A-A6AA-2C20985E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23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AAA5B7-5895-F64F-BFA2-4AD61DFCF1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Maturity Matrix Categories</a:t>
            </a:r>
          </a:p>
        </p:txBody>
      </p:sp>
      <p:graphicFrame>
        <p:nvGraphicFramePr>
          <p:cNvPr id="7" name="Diagram 6" descr="Basic Timeline" title="SmartArt">
            <a:extLst>
              <a:ext uri="{FF2B5EF4-FFF2-40B4-BE49-F238E27FC236}">
                <a16:creationId xmlns:a16="http://schemas.microsoft.com/office/drawing/2014/main" id="{9CC894E6-7D92-0D4F-A372-69B40E7EBC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8757268"/>
              </p:ext>
            </p:extLst>
          </p:nvPr>
        </p:nvGraphicFramePr>
        <p:xfrm>
          <a:off x="1144524" y="1527048"/>
          <a:ext cx="9902952" cy="4526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6916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9769B806-5CCF-9542-84A2-B61AEDD97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828800"/>
            <a:ext cx="7791450" cy="2128837"/>
          </a:xfrm>
        </p:spPr>
        <p:txBody>
          <a:bodyPr/>
          <a:lstStyle/>
          <a:p>
            <a:r>
              <a:rPr lang="en-US"/>
              <a:t>Cloud Ready using</a:t>
            </a:r>
            <a:br>
              <a:rPr lang="en-US"/>
            </a:br>
            <a:r>
              <a:rPr lang="en-US"/>
              <a:t>12-Factor principles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67FC8B3-6454-DF47-8F58-9B6639544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350" y="4122057"/>
            <a:ext cx="5561598" cy="1783443"/>
          </a:xfrm>
        </p:spPr>
        <p:txBody>
          <a:bodyPr/>
          <a:lstStyle/>
          <a:p>
            <a:r>
              <a:rPr lang="en-US"/>
              <a:t>Brian Rieger</a:t>
            </a:r>
          </a:p>
        </p:txBody>
      </p:sp>
    </p:spTree>
    <p:extLst>
      <p:ext uri="{BB962C8B-B14F-4D97-AF65-F5344CB8AC3E}">
        <p14:creationId xmlns:p14="http://schemas.microsoft.com/office/powerpoint/2010/main" val="3374262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204F9-C84D-4D49-9389-7BFB62B20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0"/>
            <a:ext cx="8686800" cy="1074058"/>
          </a:xfrm>
        </p:spPr>
        <p:txBody>
          <a:bodyPr/>
          <a:lstStyle/>
          <a:p>
            <a:r>
              <a:rPr lang="en-US" sz="2800"/>
              <a:t>The 12 Factors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54FDD8-5510-444D-8172-859ED533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25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2631B5-BF1C-FE4E-82DB-1DDB2E10AA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821B47-DD56-B748-A1D1-3E37AD734088}"/>
              </a:ext>
            </a:extLst>
          </p:cNvPr>
          <p:cNvSpPr/>
          <p:nvPr/>
        </p:nvSpPr>
        <p:spPr>
          <a:xfrm>
            <a:off x="4587766" y="2205720"/>
            <a:ext cx="6645384" cy="3149600"/>
          </a:xfrm>
          <a:prstGeom prst="rect">
            <a:avLst/>
          </a:prstGeom>
        </p:spPr>
        <p:txBody>
          <a:bodyPr vert="horz" lIns="0" tIns="0" rIns="0" bIns="0" numCol="2" rtlCol="0">
            <a:noAutofit/>
          </a:bodyPr>
          <a:lstStyle/>
          <a:p>
            <a:pPr marL="457200" indent="-457200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Clr>
                <a:srgbClr val="E87722"/>
              </a:buClr>
              <a:buFont typeface="+mj-lt"/>
              <a:buAutoNum type="arabicPeriod"/>
            </a:pPr>
            <a:r>
              <a:rPr lang="en-US" b="1">
                <a:solidFill>
                  <a:schemeClr val="tx2"/>
                </a:solidFill>
              </a:rPr>
              <a:t>Codebase</a:t>
            </a:r>
          </a:p>
          <a:p>
            <a:pPr marL="457200" indent="-457200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Clr>
                <a:srgbClr val="E87722"/>
              </a:buClr>
              <a:buFont typeface="+mj-lt"/>
              <a:buAutoNum type="arabicPeriod"/>
            </a:pPr>
            <a:r>
              <a:rPr lang="en-US" b="1">
                <a:solidFill>
                  <a:schemeClr val="tx2"/>
                </a:solidFill>
              </a:rPr>
              <a:t>Dependencies</a:t>
            </a:r>
          </a:p>
          <a:p>
            <a:pPr marL="457200" indent="-457200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Clr>
                <a:srgbClr val="E87722"/>
              </a:buClr>
              <a:buFont typeface="+mj-lt"/>
              <a:buAutoNum type="arabicPeriod"/>
            </a:pPr>
            <a:r>
              <a:rPr lang="en-US" b="1">
                <a:solidFill>
                  <a:schemeClr val="tx2"/>
                </a:solidFill>
              </a:rPr>
              <a:t>Config</a:t>
            </a:r>
          </a:p>
          <a:p>
            <a:pPr marL="457200" indent="-457200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Clr>
                <a:srgbClr val="E87722"/>
              </a:buClr>
              <a:buFont typeface="+mj-lt"/>
              <a:buAutoNum type="arabicPeriod"/>
            </a:pPr>
            <a:r>
              <a:rPr lang="en-US" b="1">
                <a:solidFill>
                  <a:schemeClr val="tx2"/>
                </a:solidFill>
              </a:rPr>
              <a:t>Backing Services</a:t>
            </a:r>
          </a:p>
          <a:p>
            <a:pPr marL="457200" indent="-457200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Clr>
                <a:srgbClr val="E87722"/>
              </a:buClr>
              <a:buFont typeface="+mj-lt"/>
              <a:buAutoNum type="arabicPeriod"/>
            </a:pPr>
            <a:r>
              <a:rPr lang="en-US" b="1">
                <a:solidFill>
                  <a:schemeClr val="tx2"/>
                </a:solidFill>
              </a:rPr>
              <a:t>Build, Release, Run</a:t>
            </a:r>
          </a:p>
          <a:p>
            <a:pPr marL="457200" indent="-457200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Clr>
                <a:srgbClr val="E87722"/>
              </a:buClr>
              <a:buFont typeface="+mj-lt"/>
              <a:buAutoNum type="arabicPeriod"/>
            </a:pPr>
            <a:r>
              <a:rPr lang="en-US" b="1">
                <a:solidFill>
                  <a:schemeClr val="tx2"/>
                </a:solidFill>
              </a:rPr>
              <a:t>Processes</a:t>
            </a:r>
          </a:p>
          <a:p>
            <a:pPr marL="457200" indent="-457200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Clr>
                <a:srgbClr val="E87722"/>
              </a:buClr>
              <a:buFont typeface="+mj-lt"/>
              <a:buAutoNum type="arabicPeriod"/>
            </a:pPr>
            <a:r>
              <a:rPr lang="en-US" b="1">
                <a:solidFill>
                  <a:schemeClr val="tx2"/>
                </a:solidFill>
              </a:rPr>
              <a:t>Port Binding</a:t>
            </a:r>
          </a:p>
          <a:p>
            <a:pPr marL="457200" indent="-457200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Clr>
                <a:srgbClr val="E87722"/>
              </a:buClr>
              <a:buFont typeface="+mj-lt"/>
              <a:buAutoNum type="arabicPeriod"/>
            </a:pPr>
            <a:r>
              <a:rPr lang="en-US" b="1">
                <a:solidFill>
                  <a:schemeClr val="tx2"/>
                </a:solidFill>
              </a:rPr>
              <a:t>Concurrency</a:t>
            </a:r>
          </a:p>
          <a:p>
            <a:pPr marL="457200" indent="-457200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Clr>
                <a:srgbClr val="E87722"/>
              </a:buClr>
              <a:buFont typeface="+mj-lt"/>
              <a:buAutoNum type="arabicPeriod"/>
            </a:pPr>
            <a:r>
              <a:rPr lang="en-US" b="1">
                <a:solidFill>
                  <a:schemeClr val="tx2"/>
                </a:solidFill>
              </a:rPr>
              <a:t>Disposability </a:t>
            </a:r>
          </a:p>
          <a:p>
            <a:pPr marL="457200" indent="-457200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Clr>
                <a:srgbClr val="E87722"/>
              </a:buClr>
              <a:buFont typeface="+mj-lt"/>
              <a:buAutoNum type="arabicPeriod"/>
            </a:pPr>
            <a:r>
              <a:rPr lang="en-US" b="1">
                <a:solidFill>
                  <a:schemeClr val="tx2"/>
                </a:solidFill>
              </a:rPr>
              <a:t>Dev/Prod Parity</a:t>
            </a:r>
          </a:p>
          <a:p>
            <a:pPr marL="457200" indent="-457200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Clr>
                <a:srgbClr val="E87722"/>
              </a:buClr>
              <a:buFont typeface="+mj-lt"/>
              <a:buAutoNum type="arabicPeriod"/>
            </a:pPr>
            <a:r>
              <a:rPr lang="en-US" b="1">
                <a:solidFill>
                  <a:schemeClr val="tx2"/>
                </a:solidFill>
              </a:rPr>
              <a:t>Logs</a:t>
            </a:r>
          </a:p>
          <a:p>
            <a:pPr marL="457200" indent="-457200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Clr>
                <a:srgbClr val="E87722"/>
              </a:buClr>
              <a:buFont typeface="+mj-lt"/>
              <a:buAutoNum type="arabicPeriod"/>
            </a:pPr>
            <a:r>
              <a:rPr lang="en-US" b="1">
                <a:solidFill>
                  <a:schemeClr val="tx2"/>
                </a:solidFill>
              </a:rPr>
              <a:t>Admin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FE5121-F2D7-1E49-92E1-B5066E606060}"/>
              </a:ext>
            </a:extLst>
          </p:cNvPr>
          <p:cNvSpPr/>
          <p:nvPr/>
        </p:nvSpPr>
        <p:spPr>
          <a:xfrm>
            <a:off x="260131" y="2205720"/>
            <a:ext cx="4146331" cy="3149600"/>
          </a:xfrm>
          <a:prstGeom prst="rect">
            <a:avLst/>
          </a:prstGeom>
        </p:spPr>
        <p:txBody>
          <a:bodyPr vert="horz" lIns="0" tIns="0" rIns="0" bIns="0" numCol="2" rtlCol="0">
            <a:noAutofit/>
          </a:bodyPr>
          <a:lstStyle/>
          <a:p>
            <a:pPr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Clr>
                <a:srgbClr val="E87722"/>
              </a:buClr>
            </a:pPr>
            <a:r>
              <a:rPr lang="en-US" sz="1400" b="1">
                <a:solidFill>
                  <a:schemeClr val="tx2"/>
                </a:solidFill>
              </a:rPr>
              <a:t>Origins</a:t>
            </a:r>
          </a:p>
          <a:p>
            <a:pPr marL="285750" indent="-285750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Clr>
                <a:srgbClr val="E87722"/>
              </a:buClr>
              <a:buFont typeface="Wingdings" pitchFamily="2" charset="2"/>
              <a:buChar char="Ø"/>
            </a:pPr>
            <a:r>
              <a:rPr lang="en-US" sz="1400" b="1">
                <a:solidFill>
                  <a:schemeClr val="tx2"/>
                </a:solidFill>
              </a:rPr>
              <a:t>Designed by Heroku 2012</a:t>
            </a:r>
          </a:p>
          <a:p>
            <a:pPr marL="285750" indent="-285750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Clr>
                <a:srgbClr val="E87722"/>
              </a:buClr>
              <a:buFont typeface="Wingdings" pitchFamily="2" charset="2"/>
              <a:buChar char="Ø"/>
            </a:pPr>
            <a:r>
              <a:rPr lang="en-US" sz="1400" b="1">
                <a:solidFill>
                  <a:schemeClr val="tx2"/>
                </a:solidFill>
              </a:rPr>
              <a:t>Focus on stateless compute containers</a:t>
            </a:r>
          </a:p>
          <a:p>
            <a:pPr marL="285750" indent="-285750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Clr>
                <a:srgbClr val="E87722"/>
              </a:buClr>
              <a:buFont typeface="Wingdings" pitchFamily="2" charset="2"/>
              <a:buChar char="Ø"/>
            </a:pPr>
            <a:r>
              <a:rPr lang="en-US" sz="1400" b="1">
                <a:solidFill>
                  <a:schemeClr val="tx2"/>
                </a:solidFill>
              </a:rPr>
              <a:t>Best Practices &amp; guidelines, not rules</a:t>
            </a:r>
          </a:p>
          <a:p>
            <a:pPr marL="285750" indent="-285750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Clr>
                <a:srgbClr val="E87722"/>
              </a:buClr>
              <a:buFont typeface="Wingdings" pitchFamily="2" charset="2"/>
              <a:buChar char="Ø"/>
            </a:pPr>
            <a:r>
              <a:rPr lang="en-US" sz="1400" b="1">
                <a:solidFill>
                  <a:schemeClr val="tx2"/>
                </a:solidFill>
              </a:rPr>
              <a:t>Embodies Cloud Native best practices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D4DC55-36C0-9B42-AAFB-247D6610EC78}"/>
              </a:ext>
            </a:extLst>
          </p:cNvPr>
          <p:cNvCxnSpPr/>
          <p:nvPr/>
        </p:nvCxnSpPr>
        <p:spPr>
          <a:xfrm>
            <a:off x="4351283" y="1852448"/>
            <a:ext cx="0" cy="401232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1B695B-8D15-F74C-969B-3B13C8CA6C66}"/>
              </a:ext>
            </a:extLst>
          </p:cNvPr>
          <p:cNvCxnSpPr/>
          <p:nvPr/>
        </p:nvCxnSpPr>
        <p:spPr>
          <a:xfrm>
            <a:off x="197069" y="2467303"/>
            <a:ext cx="945931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329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204F9-C84D-4D49-9389-7BFB62B20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0"/>
            <a:ext cx="8686800" cy="1074058"/>
          </a:xfrm>
        </p:spPr>
        <p:txBody>
          <a:bodyPr/>
          <a:lstStyle/>
          <a:p>
            <a:r>
              <a:rPr lang="en-US" sz="2800"/>
              <a:t>#1 &amp; 2 Codebase and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54FDD8-5510-444D-8172-859ED533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26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2631B5-BF1C-FE4E-82DB-1DDB2E10AA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821B47-DD56-B748-A1D1-3E37AD734088}"/>
              </a:ext>
            </a:extLst>
          </p:cNvPr>
          <p:cNvSpPr/>
          <p:nvPr/>
        </p:nvSpPr>
        <p:spPr>
          <a:xfrm>
            <a:off x="495300" y="1270000"/>
            <a:ext cx="6886001" cy="4776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342900" indent="-342900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chemeClr val="tx2"/>
                </a:solidFill>
              </a:rPr>
              <a:t>Codebase</a:t>
            </a:r>
          </a:p>
          <a:p>
            <a:pPr marL="573088" lvl="1" indent="-342900">
              <a:lnSpc>
                <a:spcPct val="95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/>
              <a:t>One Codebase should be used to track all changes to the application such as Git or SVN</a:t>
            </a:r>
          </a:p>
          <a:p>
            <a:pPr marL="573088" lvl="1" indent="-342900">
              <a:lnSpc>
                <a:spcPct val="95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/>
              <a:t>Each Codebase can have numerous different deploys for all of the environments needed</a:t>
            </a:r>
          </a:p>
          <a:p>
            <a:pPr marL="342900" indent="-342900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chemeClr val="tx2"/>
                </a:solidFill>
              </a:rPr>
              <a:t>Dependencies </a:t>
            </a:r>
          </a:p>
          <a:p>
            <a:pPr marL="573088" lvl="1" indent="-342900">
              <a:lnSpc>
                <a:spcPct val="95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/>
              <a:t>Should be explicitly declared and isolated</a:t>
            </a:r>
          </a:p>
          <a:p>
            <a:pPr marL="573088" lvl="1" indent="-342900">
              <a:lnSpc>
                <a:spcPct val="95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/>
              <a:t>Handled by common tools such as Gradle or Maven</a:t>
            </a:r>
          </a:p>
          <a:p>
            <a:pPr marL="573088" lvl="1" indent="-342900">
              <a:lnSpc>
                <a:spcPct val="95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/>
              <a:t>Eliminates Dependency on system-level tools or libraries.</a:t>
            </a:r>
          </a:p>
          <a:p>
            <a:pPr marL="342900" indent="-342900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>
              <a:solidFill>
                <a:schemeClr val="tx2"/>
              </a:solidFill>
            </a:endParaRP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AD6B5F68-990C-1D41-B6B8-BBB857925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173" y="1270000"/>
            <a:ext cx="2346899" cy="2406648"/>
          </a:xfrm>
          <a:prstGeom prst="rect">
            <a:avLst/>
          </a:prstGeom>
        </p:spPr>
      </p:pic>
      <p:pic>
        <p:nvPicPr>
          <p:cNvPr id="5122" name="Picture 2" descr="Image result for git">
            <a:extLst>
              <a:ext uri="{FF2B5EF4-FFF2-40B4-BE49-F238E27FC236}">
                <a16:creationId xmlns:a16="http://schemas.microsoft.com/office/drawing/2014/main" id="{09500FC1-9E8F-8A44-9D9E-F61F06228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173" y="3164964"/>
            <a:ext cx="1139141" cy="47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gradle">
            <a:extLst>
              <a:ext uri="{FF2B5EF4-FFF2-40B4-BE49-F238E27FC236}">
                <a16:creationId xmlns:a16="http://schemas.microsoft.com/office/drawing/2014/main" id="{C4D77624-FC55-5945-9EAA-A02599054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173" y="4545580"/>
            <a:ext cx="1490626" cy="51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Maven">
            <a:extLst>
              <a:ext uri="{FF2B5EF4-FFF2-40B4-BE49-F238E27FC236}">
                <a16:creationId xmlns:a16="http://schemas.microsoft.com/office/drawing/2014/main" id="{91B0FD01-E678-1A4A-85D8-35A396421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217" y="5063815"/>
            <a:ext cx="1599894" cy="40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455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FF624-74A0-FB46-AF22-204E88A4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#3 &amp; 4 Config and Backing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4F7F9-499C-DA40-B92B-030F1CAAE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825625"/>
            <a:ext cx="5181600" cy="40744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Config</a:t>
            </a:r>
          </a:p>
          <a:p>
            <a:pPr marL="573088" lvl="1" indent="-342900"/>
            <a:r>
              <a:rPr lang="en-US"/>
              <a:t>Should be stored within environment variables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Backing Services</a:t>
            </a:r>
          </a:p>
          <a:p>
            <a:pPr marL="573088" lvl="1" indent="-342900"/>
            <a:r>
              <a:rPr lang="en-US"/>
              <a:t>Think of backend databases, caches, etc. as attached resources that are configurable. </a:t>
            </a:r>
          </a:p>
          <a:p>
            <a:pPr marL="801688" lvl="3" indent="-342900"/>
            <a:r>
              <a:rPr lang="en-US"/>
              <a:t>Code should be agnostic of the backend</a:t>
            </a:r>
          </a:p>
          <a:p>
            <a:pPr marL="801688" lvl="3" indent="-342900"/>
            <a:r>
              <a:rPr lang="en-US"/>
              <a:t>Easily switch between different types of database with no code change</a:t>
            </a:r>
          </a:p>
          <a:p>
            <a:pPr marL="342900" indent="-342900"/>
            <a:endParaRPr lang="en-US"/>
          </a:p>
          <a:p>
            <a:pPr marL="342900" indent="-342900"/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69678A-8C9D-024A-A7F4-BF393D7F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B4809-71FE-2D4A-94F0-9627C8B35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2" descr="Image result for backing services">
            <a:extLst>
              <a:ext uri="{FF2B5EF4-FFF2-40B4-BE49-F238E27FC236}">
                <a16:creationId xmlns:a16="http://schemas.microsoft.com/office/drawing/2014/main" id="{3A68D99B-30E2-E746-A824-E1EEBE7E1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128" y="2333521"/>
            <a:ext cx="5874744" cy="305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056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FF624-74A0-FB46-AF22-204E88A4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#5 &amp; 6 Build, Release, Run and Processes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69678A-8C9D-024A-A7F4-BF393D7F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B4809-71FE-2D4A-94F0-9627C8B35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28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2430BE-4BBF-4F43-A563-C5F031738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74209"/>
            <a:ext cx="5917375" cy="25682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Build, Release, Run</a:t>
            </a:r>
          </a:p>
          <a:p>
            <a:pPr marL="573088" lvl="1" indent="-342900"/>
            <a:r>
              <a:rPr lang="en-US"/>
              <a:t>Build – Code that has been compiled and has all of the needed dependencies downloaded by the dependency manager</a:t>
            </a:r>
          </a:p>
          <a:p>
            <a:pPr marL="573088" lvl="1" indent="-342900"/>
            <a:r>
              <a:rPr lang="en-US"/>
              <a:t>Release – A release combines the built code with the current deployments configuration. </a:t>
            </a:r>
          </a:p>
          <a:p>
            <a:pPr marL="573088" lvl="1" indent="-342900"/>
            <a:r>
              <a:rPr lang="en-US"/>
              <a:t>Run – An app running in an execution environment that is comprised of numerous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Processes</a:t>
            </a:r>
          </a:p>
          <a:p>
            <a:pPr marL="573088" lvl="1" indent="-342900"/>
            <a:r>
              <a:rPr lang="en-US"/>
              <a:t>Execute the app as one or more stateless processes</a:t>
            </a:r>
          </a:p>
          <a:p>
            <a:pPr marL="573088" lvl="1" indent="-342900"/>
            <a:endParaRPr lang="en-US"/>
          </a:p>
          <a:p>
            <a:pPr lvl="1" indent="0">
              <a:buNone/>
            </a:pPr>
            <a:endParaRPr lang="en-US"/>
          </a:p>
        </p:txBody>
      </p:sp>
      <p:pic>
        <p:nvPicPr>
          <p:cNvPr id="1026" name="Picture 2" descr="Image result for build release run">
            <a:extLst>
              <a:ext uri="{FF2B5EF4-FFF2-40B4-BE49-F238E27FC236}">
                <a16:creationId xmlns:a16="http://schemas.microsoft.com/office/drawing/2014/main" id="{9877E95E-87FD-E94F-B1DB-F74AAD94D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741" y="3109747"/>
            <a:ext cx="4825395" cy="17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261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FF624-74A0-FB46-AF22-204E88A4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#7 &amp; 8 Port Binding and Concurrency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69678A-8C9D-024A-A7F4-BF393D7F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B4809-71FE-2D4A-94F0-9627C8B35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29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2430BE-4BBF-4F43-A563-C5F031738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43654"/>
            <a:ext cx="7175500" cy="40744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Port Binding</a:t>
            </a:r>
          </a:p>
          <a:p>
            <a:pPr marL="573088" lvl="1" indent="-342900"/>
            <a:r>
              <a:rPr lang="en-US"/>
              <a:t>Each Application should be bound to a specific port so that it can be easily accessed by other applications</a:t>
            </a:r>
          </a:p>
          <a:p>
            <a:pPr marL="801688" lvl="3" indent="-342900"/>
            <a:r>
              <a:rPr lang="en-US"/>
              <a:t>Should not rely on a runtime injection of a webserver</a:t>
            </a:r>
          </a:p>
          <a:p>
            <a:pPr marL="573088" lvl="1" indent="-342900"/>
            <a:r>
              <a:rPr lang="en-US"/>
              <a:t>If one app is a backing service for another app the details on this port can be stored within the config.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Concurrency</a:t>
            </a:r>
          </a:p>
          <a:p>
            <a:pPr marL="573088" lvl="1" indent="-342900"/>
            <a:r>
              <a:rPr lang="en-US"/>
              <a:t>Duplicate processes can be spun up and load can be split across them.</a:t>
            </a:r>
          </a:p>
          <a:p>
            <a:pPr marL="801688" lvl="3" indent="-342900"/>
            <a:r>
              <a:rPr lang="en-US"/>
              <a:t>Container Orchestration Engines Handle a lot of this for you (Kubernetes, </a:t>
            </a:r>
            <a:r>
              <a:rPr lang="en-US" err="1"/>
              <a:t>Openshift</a:t>
            </a:r>
            <a:r>
              <a:rPr lang="en-US"/>
              <a:t>, Azure)</a:t>
            </a:r>
          </a:p>
          <a:p>
            <a:pPr marL="342900" indent="-342900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5A004-B0E8-5E4A-8DC4-8ACCD0D5C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547" y="2062821"/>
            <a:ext cx="3947825" cy="36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36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69A9E-423F-4437-BA03-F7F0FFC71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48785-0F43-4D14-9E76-DDEC689EE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6736" y="1199408"/>
            <a:ext cx="6670964" cy="5270544"/>
          </a:xfrm>
        </p:spPr>
        <p:txBody>
          <a:bodyPr anchor="ctr"/>
          <a:lstStyle/>
          <a:p>
            <a:pPr>
              <a:buNone/>
            </a:pPr>
            <a:r>
              <a:rPr lang="en-US"/>
              <a:t>Understanding of</a:t>
            </a:r>
          </a:p>
          <a:p>
            <a:pPr marL="573088" lvl="1" indent="-342900">
              <a:buFont typeface="Wingdings" pitchFamily="2" charset="2"/>
              <a:buChar char="ü"/>
            </a:pPr>
            <a:r>
              <a:rPr lang="en-US"/>
              <a:t>Cloud Ready </a:t>
            </a:r>
          </a:p>
          <a:p>
            <a:pPr marL="573088" lvl="1" indent="-342900">
              <a:buFont typeface="Wingdings" pitchFamily="2" charset="2"/>
              <a:buChar char="ü"/>
            </a:pPr>
            <a:r>
              <a:rPr lang="en-US"/>
              <a:t>Cloud Native</a:t>
            </a:r>
          </a:p>
          <a:p>
            <a:pPr marL="573088" lvl="1" indent="-342900">
              <a:buFont typeface="Wingdings" pitchFamily="2" charset="2"/>
              <a:buChar char="ü"/>
            </a:pPr>
            <a:r>
              <a:rPr lang="en-US"/>
              <a:t>Healthcare Cloud Platforms</a:t>
            </a:r>
          </a:p>
          <a:p>
            <a:pPr marL="573088" lvl="1" indent="-342900">
              <a:buFont typeface="Wingdings" pitchFamily="2" charset="2"/>
              <a:buChar char="ü"/>
            </a:pPr>
            <a:r>
              <a:rPr lang="en-US"/>
              <a:t>12 Factor</a:t>
            </a:r>
          </a:p>
          <a:p>
            <a:pPr marL="342900" indent="-342900"/>
            <a:endParaRPr lang="en-US"/>
          </a:p>
          <a:p>
            <a:pPr marL="342900" indent="-342900"/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AC940-9F12-4564-A759-64F948DF8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55565A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6B003-A3D9-441C-9C86-AAA463A1E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10D8EA-3107-4873-B9AB-DD7D3E7905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5565A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5565A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BAE250-A9DD-7F4B-8C3F-1E2387177016}"/>
              </a:ext>
            </a:extLst>
          </p:cNvPr>
          <p:cNvSpPr/>
          <p:nvPr/>
        </p:nvSpPr>
        <p:spPr>
          <a:xfrm>
            <a:off x="495300" y="1825625"/>
            <a:ext cx="3837709" cy="3837709"/>
          </a:xfrm>
          <a:prstGeom prst="ellipse">
            <a:avLst/>
          </a:prstGeom>
          <a:solidFill>
            <a:srgbClr val="E87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355C97-F1AE-E446-8582-90DA867AF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2129" y="2189017"/>
            <a:ext cx="1904049" cy="28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29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FF624-74A0-FB46-AF22-204E88A4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#9 &amp; 10 Disposability and Dev/Prod Parity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69678A-8C9D-024A-A7F4-BF393D7F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B4809-71FE-2D4A-94F0-9627C8B35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860A84-5954-0C44-9F60-9C0D3E1B9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97361"/>
            <a:ext cx="9800606" cy="40744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Disposability</a:t>
            </a:r>
          </a:p>
          <a:p>
            <a:pPr marL="573088" lvl="1" indent="-342900"/>
            <a:r>
              <a:rPr lang="en-US"/>
              <a:t>In a containerized world containers can move to a different physical node at any point</a:t>
            </a:r>
          </a:p>
          <a:p>
            <a:pPr marL="801688" lvl="3" indent="-342900"/>
            <a:r>
              <a:rPr lang="en-US"/>
              <a:t>SIGTERM can be utilized when a graceful shutdown happens</a:t>
            </a:r>
          </a:p>
          <a:p>
            <a:pPr marL="801688" lvl="3" indent="-342900"/>
            <a:r>
              <a:rPr lang="en-US"/>
              <a:t>Use queues to deal with application crashes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Dev/Prod Parity</a:t>
            </a:r>
          </a:p>
          <a:p>
            <a:pPr marL="573088" lvl="1" indent="-342900"/>
            <a:r>
              <a:rPr lang="en-US"/>
              <a:t>Time Gap – Within hours or minutes after a developer writes code it should be deployed to production</a:t>
            </a:r>
          </a:p>
          <a:p>
            <a:pPr marL="573088" lvl="1" indent="-342900"/>
            <a:r>
              <a:rPr lang="en-US"/>
              <a:t>Personnel Gap – A developer who writes code should be involved during the deployment and also monitor the applications behavior </a:t>
            </a:r>
          </a:p>
          <a:p>
            <a:pPr marL="573088" lvl="1" indent="-342900"/>
            <a:r>
              <a:rPr lang="en-US"/>
              <a:t>Tools Gap – Tools used in a development environment should be identical to those used in production. In a containerized world this is very possible. </a:t>
            </a:r>
          </a:p>
          <a:p>
            <a:endParaRPr lang="en-US"/>
          </a:p>
        </p:txBody>
      </p:sp>
      <p:pic>
        <p:nvPicPr>
          <p:cNvPr id="2050" name="Picture 2" descr="Image result for trash computer icon">
            <a:extLst>
              <a:ext uri="{FF2B5EF4-FFF2-40B4-BE49-F238E27FC236}">
                <a16:creationId xmlns:a16="http://schemas.microsoft.com/office/drawing/2014/main" id="{4BDD2456-D11A-E148-ADD1-3617909D5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795" y="2816139"/>
            <a:ext cx="1943574" cy="16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016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FF624-74A0-FB46-AF22-204E88A4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#11 &amp; 12 Logs and Admin Processes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69678A-8C9D-024A-A7F4-BF393D7F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B4809-71FE-2D4A-94F0-9627C8B35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31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860A84-5954-0C44-9F60-9C0D3E1B9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30" y="1819013"/>
            <a:ext cx="8636000" cy="40744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Logs </a:t>
            </a:r>
          </a:p>
          <a:p>
            <a:pPr marL="573088" lvl="1" indent="-342900"/>
            <a:r>
              <a:rPr lang="en-US"/>
              <a:t>Should be an event stream</a:t>
            </a:r>
          </a:p>
          <a:p>
            <a:pPr marL="573088" lvl="1" indent="-342900"/>
            <a:r>
              <a:rPr lang="en-US"/>
              <a:t>Send them to </a:t>
            </a:r>
            <a:r>
              <a:rPr lang="en-US" err="1"/>
              <a:t>stdout</a:t>
            </a:r>
            <a:r>
              <a:rPr lang="en-US"/>
              <a:t> and stderr for aggregation</a:t>
            </a:r>
          </a:p>
          <a:p>
            <a:pPr marL="573088" lvl="1" indent="-342900"/>
            <a:r>
              <a:rPr lang="en-US"/>
              <a:t>Have a collector running such as </a:t>
            </a:r>
            <a:r>
              <a:rPr lang="en-US" err="1"/>
              <a:t>Fluentd</a:t>
            </a:r>
            <a:r>
              <a:rPr lang="en-US"/>
              <a:t> or </a:t>
            </a:r>
            <a:r>
              <a:rPr lang="en-US" err="1"/>
              <a:t>Filebeat</a:t>
            </a:r>
            <a:r>
              <a:rPr lang="en-US"/>
              <a:t> that ships the logging over to an analytics tool such as Splunk or Elasticsearch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Admin Processes</a:t>
            </a:r>
          </a:p>
          <a:p>
            <a:pPr marL="573088" lvl="1" indent="-342900"/>
            <a:r>
              <a:rPr lang="en-US"/>
              <a:t>Run admin/management tasks as one-off processes</a:t>
            </a:r>
          </a:p>
          <a:p>
            <a:pPr marL="573088" lvl="1" indent="-342900"/>
            <a:r>
              <a:rPr lang="en-US"/>
              <a:t>Keep admin tasks in source control and packaged alongside the application</a:t>
            </a:r>
          </a:p>
          <a:p>
            <a:endParaRPr lang="en-US"/>
          </a:p>
        </p:txBody>
      </p:sp>
      <p:pic>
        <p:nvPicPr>
          <p:cNvPr id="4098" name="Picture 2" descr="Image result for Splunk logo">
            <a:extLst>
              <a:ext uri="{FF2B5EF4-FFF2-40B4-BE49-F238E27FC236}">
                <a16:creationId xmlns:a16="http://schemas.microsoft.com/office/drawing/2014/main" id="{85E3B8F5-6920-7441-A963-521991558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153" y="3862841"/>
            <a:ext cx="1103899" cy="110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elasticsearch logo">
            <a:extLst>
              <a:ext uri="{FF2B5EF4-FFF2-40B4-BE49-F238E27FC236}">
                <a16:creationId xmlns:a16="http://schemas.microsoft.com/office/drawing/2014/main" id="{F95A828F-E90A-A943-85CF-91D00E990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930" y="1819013"/>
            <a:ext cx="2136519" cy="73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fluentd logo">
            <a:extLst>
              <a:ext uri="{FF2B5EF4-FFF2-40B4-BE49-F238E27FC236}">
                <a16:creationId xmlns:a16="http://schemas.microsoft.com/office/drawing/2014/main" id="{1DC13D9E-6394-DD4F-A5A4-8F5B7AD13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571" y="2785203"/>
            <a:ext cx="1520658" cy="107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943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9D402-3593-2246-A62C-F6A66C034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0"/>
            <a:ext cx="8840611" cy="1074058"/>
          </a:xfrm>
        </p:spPr>
        <p:txBody>
          <a:bodyPr/>
          <a:lstStyle/>
          <a:p>
            <a:r>
              <a:rPr lang="en-US"/>
              <a:t>Deploying a 12 factor app into OSFI Kubernetes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1B9307-68C7-B64A-8E5D-0D04F3E2C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32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0B99E5-580E-034D-8283-45DA80D84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BFE878-DDEC-9F46-8FCE-6CCC7F2C7C77}"/>
              </a:ext>
            </a:extLst>
          </p:cNvPr>
          <p:cNvGrpSpPr/>
          <p:nvPr/>
        </p:nvGrpSpPr>
        <p:grpSpPr>
          <a:xfrm>
            <a:off x="1313764" y="1590486"/>
            <a:ext cx="9564472" cy="4380068"/>
            <a:chOff x="739821" y="1791108"/>
            <a:chExt cx="9564472" cy="4380068"/>
          </a:xfrm>
        </p:grpSpPr>
        <p:pic>
          <p:nvPicPr>
            <p:cNvPr id="3074" name="Picture 2" descr="Image result for github icon">
              <a:extLst>
                <a:ext uri="{FF2B5EF4-FFF2-40B4-BE49-F238E27FC236}">
                  <a16:creationId xmlns:a16="http://schemas.microsoft.com/office/drawing/2014/main" id="{A799BFA7-478A-1347-8C2C-35CA9308C0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259" y="2861470"/>
              <a:ext cx="903111" cy="903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Image result for jenkins icon">
              <a:extLst>
                <a:ext uri="{FF2B5EF4-FFF2-40B4-BE49-F238E27FC236}">
                  <a16:creationId xmlns:a16="http://schemas.microsoft.com/office/drawing/2014/main" id="{50C2275C-91EF-7D47-BA4B-1C2210AF1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5271" y="2814902"/>
              <a:ext cx="719943" cy="996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E6C6B97-D27B-D344-9C98-C5D448C8646D}"/>
                </a:ext>
              </a:extLst>
            </p:cNvPr>
            <p:cNvSpPr/>
            <p:nvPr/>
          </p:nvSpPr>
          <p:spPr>
            <a:xfrm>
              <a:off x="2234909" y="3414652"/>
              <a:ext cx="383823" cy="167091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err="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760140-718F-9A41-9E36-9675E96587A2}"/>
                </a:ext>
              </a:extLst>
            </p:cNvPr>
            <p:cNvSpPr txBox="1"/>
            <p:nvPr/>
          </p:nvSpPr>
          <p:spPr>
            <a:xfrm>
              <a:off x="739821" y="3931837"/>
              <a:ext cx="1213985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b="1"/>
                <a:t>Application Code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b="1"/>
                <a:t>Kubernetes </a:t>
              </a:r>
              <a:r>
                <a:rPr lang="en-US" sz="1100" b="1" err="1"/>
                <a:t>Yamls</a:t>
              </a:r>
              <a:endParaRPr lang="en-US" sz="1100" b="1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b="1" err="1"/>
                <a:t>Dockerfiles</a:t>
              </a:r>
              <a:endParaRPr lang="en-US" sz="1100" b="1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b="1" err="1"/>
                <a:t>Jenkinsfiles</a:t>
              </a:r>
              <a:endParaRPr lang="en-US" sz="1100" b="1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100" b="1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3985A22-662C-FC4C-9896-7CF75AEAFB85}"/>
                </a:ext>
              </a:extLst>
            </p:cNvPr>
            <p:cNvSpPr txBox="1"/>
            <p:nvPr/>
          </p:nvSpPr>
          <p:spPr>
            <a:xfrm>
              <a:off x="2803154" y="4037760"/>
              <a:ext cx="121398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b="1"/>
                <a:t>Create and test build pipeline</a:t>
              </a:r>
            </a:p>
            <a:p>
              <a:endParaRPr lang="en-US" sz="1100" b="1"/>
            </a:p>
          </p:txBody>
        </p:sp>
        <p:pic>
          <p:nvPicPr>
            <p:cNvPr id="9" name="Picture 2" descr="Image result for kubernetes icon">
              <a:extLst>
                <a:ext uri="{FF2B5EF4-FFF2-40B4-BE49-F238E27FC236}">
                  <a16:creationId xmlns:a16="http://schemas.microsoft.com/office/drawing/2014/main" id="{C70172E4-3795-B44F-A800-A2293FDD6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3371" y="3959332"/>
              <a:ext cx="830473" cy="806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DD7487E-FA38-A440-8717-5569445B3142}"/>
                </a:ext>
              </a:extLst>
            </p:cNvPr>
            <p:cNvGrpSpPr/>
            <p:nvPr/>
          </p:nvGrpSpPr>
          <p:grpSpPr>
            <a:xfrm>
              <a:off x="8558682" y="3362482"/>
              <a:ext cx="1745611" cy="1846879"/>
              <a:chOff x="9834368" y="1964269"/>
              <a:chExt cx="1745611" cy="1846879"/>
            </a:xfrm>
          </p:grpSpPr>
          <p:sp>
            <p:nvSpPr>
              <p:cNvPr id="10" name="Left Bracket 9">
                <a:extLst>
                  <a:ext uri="{FF2B5EF4-FFF2-40B4-BE49-F238E27FC236}">
                    <a16:creationId xmlns:a16="http://schemas.microsoft.com/office/drawing/2014/main" id="{815F1250-18C3-EC40-8CE3-9BB21BA007D1}"/>
                  </a:ext>
                </a:extLst>
              </p:cNvPr>
              <p:cNvSpPr/>
              <p:nvPr/>
            </p:nvSpPr>
            <p:spPr>
              <a:xfrm>
                <a:off x="9834368" y="1964269"/>
                <a:ext cx="54695" cy="1846879"/>
              </a:xfrm>
              <a:prstGeom prst="leftBracket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0BB2B9-D450-4140-B914-F9034D02F415}"/>
                  </a:ext>
                </a:extLst>
              </p:cNvPr>
              <p:cNvSpPr txBox="1"/>
              <p:nvPr/>
            </p:nvSpPr>
            <p:spPr>
              <a:xfrm>
                <a:off x="9860242" y="2113113"/>
                <a:ext cx="171973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200" b="1"/>
              </a:p>
              <a:p>
                <a:endParaRPr lang="en-US" sz="1200" b="1"/>
              </a:p>
              <a:p>
                <a:pPr marL="285750" indent="-285750">
                  <a:buFont typeface="Wingdings" pitchFamily="2" charset="2"/>
                  <a:buChar char="v"/>
                </a:pPr>
                <a:r>
                  <a:rPr lang="en-US" sz="1200" b="1"/>
                  <a:t>ISCSI Block Storage - Flash</a:t>
                </a:r>
              </a:p>
              <a:p>
                <a:pPr marL="285750" indent="-285750">
                  <a:buFont typeface="Wingdings" pitchFamily="2" charset="2"/>
                  <a:buChar char="v"/>
                </a:pPr>
                <a:endParaRPr lang="en-US" sz="1200" b="1"/>
              </a:p>
              <a:p>
                <a:pPr marL="285750" indent="-285750">
                  <a:buFont typeface="Wingdings" pitchFamily="2" charset="2"/>
                  <a:buChar char="v"/>
                </a:pPr>
                <a:r>
                  <a:rPr lang="en-US" sz="1200" b="1"/>
                  <a:t>NFS NAS/Flash</a:t>
                </a:r>
              </a:p>
              <a:p>
                <a:endParaRPr lang="en-US" sz="1200" b="1"/>
              </a:p>
              <a:p>
                <a:endParaRPr lang="en-US" sz="1200" b="1"/>
              </a:p>
            </p:txBody>
          </p:sp>
        </p:grp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F0783568-6D15-3344-800A-3996E7540A09}"/>
                </a:ext>
              </a:extLst>
            </p:cNvPr>
            <p:cNvSpPr/>
            <p:nvPr/>
          </p:nvSpPr>
          <p:spPr>
            <a:xfrm>
              <a:off x="7627564" y="4202377"/>
              <a:ext cx="383823" cy="167091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err="1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8B36FA1-26A5-1A4F-882C-452372A6F45E}"/>
                </a:ext>
              </a:extLst>
            </p:cNvPr>
            <p:cNvGrpSpPr/>
            <p:nvPr/>
          </p:nvGrpSpPr>
          <p:grpSpPr>
            <a:xfrm>
              <a:off x="6202223" y="2343639"/>
              <a:ext cx="1148997" cy="1187850"/>
              <a:chOff x="6738928" y="2849910"/>
              <a:chExt cx="1148997" cy="118785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2BFE588-B768-454E-AB51-1C09F8AA8040}"/>
                  </a:ext>
                </a:extLst>
              </p:cNvPr>
              <p:cNvSpPr/>
              <p:nvPr/>
            </p:nvSpPr>
            <p:spPr>
              <a:xfrm>
                <a:off x="6738928" y="2849910"/>
                <a:ext cx="1148997" cy="1187850"/>
              </a:xfrm>
              <a:prstGeom prst="rect">
                <a:avLst/>
              </a:prstGeom>
              <a:noFill/>
              <a:ln>
                <a:solidFill>
                  <a:srgbClr val="C560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err="1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86567D-1254-3B46-8E26-1D125673011B}"/>
                  </a:ext>
                </a:extLst>
              </p:cNvPr>
              <p:cNvSpPr txBox="1"/>
              <p:nvPr/>
            </p:nvSpPr>
            <p:spPr>
              <a:xfrm>
                <a:off x="6745336" y="3259169"/>
                <a:ext cx="1116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Web App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CB18C01-B113-8F4C-AAB1-BE4DEE506F7A}"/>
                </a:ext>
              </a:extLst>
            </p:cNvPr>
            <p:cNvGrpSpPr/>
            <p:nvPr/>
          </p:nvGrpSpPr>
          <p:grpSpPr>
            <a:xfrm>
              <a:off x="6190663" y="4983326"/>
              <a:ext cx="1148997" cy="1187850"/>
              <a:chOff x="7868352" y="3711531"/>
              <a:chExt cx="1148997" cy="118785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D68104E-8AF2-E74A-8D99-D37D7B0230B4}"/>
                  </a:ext>
                </a:extLst>
              </p:cNvPr>
              <p:cNvSpPr/>
              <p:nvPr/>
            </p:nvSpPr>
            <p:spPr>
              <a:xfrm>
                <a:off x="7868352" y="3711531"/>
                <a:ext cx="1148997" cy="1187850"/>
              </a:xfrm>
              <a:prstGeom prst="rect">
                <a:avLst/>
              </a:prstGeom>
              <a:noFill/>
              <a:ln>
                <a:solidFill>
                  <a:srgbClr val="C560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err="1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F08789-C866-8141-AF48-C5E7D0D66D1D}"/>
                  </a:ext>
                </a:extLst>
              </p:cNvPr>
              <p:cNvSpPr txBox="1"/>
              <p:nvPr/>
            </p:nvSpPr>
            <p:spPr>
              <a:xfrm>
                <a:off x="8143749" y="4138365"/>
                <a:ext cx="55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API</a:t>
                </a:r>
              </a:p>
            </p:txBody>
          </p:sp>
        </p:grp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A65485A5-89A5-C843-B33B-6BE0E4938722}"/>
                </a:ext>
              </a:extLst>
            </p:cNvPr>
            <p:cNvSpPr/>
            <p:nvPr/>
          </p:nvSpPr>
          <p:spPr>
            <a:xfrm rot="19272109">
              <a:off x="5156975" y="3864753"/>
              <a:ext cx="383823" cy="167091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err="1"/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ED9A7B82-4F32-D246-B819-0D1D49B235B8}"/>
                </a:ext>
              </a:extLst>
            </p:cNvPr>
            <p:cNvSpPr/>
            <p:nvPr/>
          </p:nvSpPr>
          <p:spPr>
            <a:xfrm rot="1816920">
              <a:off x="5234450" y="4719397"/>
              <a:ext cx="383823" cy="167091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err="1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26F033C-76C0-5B49-992D-94B33CACDC9A}"/>
                </a:ext>
              </a:extLst>
            </p:cNvPr>
            <p:cNvGrpSpPr/>
            <p:nvPr/>
          </p:nvGrpSpPr>
          <p:grpSpPr>
            <a:xfrm>
              <a:off x="6179104" y="3673916"/>
              <a:ext cx="1172116" cy="1187850"/>
              <a:chOff x="7845233" y="3711531"/>
              <a:chExt cx="1172116" cy="118785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B24DED9-5F73-3347-9C32-98AE7D6C60DA}"/>
                  </a:ext>
                </a:extLst>
              </p:cNvPr>
              <p:cNvSpPr/>
              <p:nvPr/>
            </p:nvSpPr>
            <p:spPr>
              <a:xfrm>
                <a:off x="7868352" y="3711531"/>
                <a:ext cx="1148997" cy="1187850"/>
              </a:xfrm>
              <a:prstGeom prst="rect">
                <a:avLst/>
              </a:prstGeom>
              <a:noFill/>
              <a:ln>
                <a:solidFill>
                  <a:srgbClr val="C560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err="1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A0717B-FC21-BB40-98FE-149B26E3E198}"/>
                  </a:ext>
                </a:extLst>
              </p:cNvPr>
              <p:cNvSpPr txBox="1"/>
              <p:nvPr/>
            </p:nvSpPr>
            <p:spPr>
              <a:xfrm>
                <a:off x="7845233" y="4155629"/>
                <a:ext cx="1172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Database</a:t>
                </a:r>
              </a:p>
            </p:txBody>
          </p:sp>
        </p:grp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D0B67E78-C1DB-0D4E-83B4-F9DE4C773B80}"/>
                </a:ext>
              </a:extLst>
            </p:cNvPr>
            <p:cNvSpPr/>
            <p:nvPr/>
          </p:nvSpPr>
          <p:spPr>
            <a:xfrm>
              <a:off x="5416189" y="4300295"/>
              <a:ext cx="383823" cy="167091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err="1"/>
            </a:p>
          </p:txBody>
        </p:sp>
        <p:pic>
          <p:nvPicPr>
            <p:cNvPr id="1026" name="Picture 2" descr="Image result for docker logo">
              <a:extLst>
                <a:ext uri="{FF2B5EF4-FFF2-40B4-BE49-F238E27FC236}">
                  <a16:creationId xmlns:a16="http://schemas.microsoft.com/office/drawing/2014/main" id="{A3F6FF32-A07F-F447-9183-475C3E23A8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336" y="1791108"/>
              <a:ext cx="1293731" cy="1105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Right Arrow 50">
              <a:extLst>
                <a:ext uri="{FF2B5EF4-FFF2-40B4-BE49-F238E27FC236}">
                  <a16:creationId xmlns:a16="http://schemas.microsoft.com/office/drawing/2014/main" id="{C8269075-B56B-154C-98E4-BBDF67B78234}"/>
                </a:ext>
              </a:extLst>
            </p:cNvPr>
            <p:cNvSpPr/>
            <p:nvPr/>
          </p:nvSpPr>
          <p:spPr>
            <a:xfrm rot="19632825">
              <a:off x="3841154" y="2638467"/>
              <a:ext cx="383823" cy="167091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err="1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ACDCCA-22BC-2F4D-B0FC-84A18831C8DC}"/>
                </a:ext>
              </a:extLst>
            </p:cNvPr>
            <p:cNvSpPr txBox="1"/>
            <p:nvPr/>
          </p:nvSpPr>
          <p:spPr>
            <a:xfrm>
              <a:off x="4383511" y="2856400"/>
              <a:ext cx="13369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b="1"/>
                <a:t>Store Version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6B6025F-001B-1E4D-8A6C-57EEF1ECF78E}"/>
                </a:ext>
              </a:extLst>
            </p:cNvPr>
            <p:cNvSpPr txBox="1"/>
            <p:nvPr/>
          </p:nvSpPr>
          <p:spPr>
            <a:xfrm>
              <a:off x="4332788" y="4994662"/>
              <a:ext cx="116563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b="1"/>
                <a:t>Run Deployment</a:t>
              </a:r>
            </a:p>
            <a:p>
              <a:endParaRPr lang="en-US" sz="1100" b="1"/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78631192-CCA7-A941-99C0-02724E905995}"/>
                </a:ext>
              </a:extLst>
            </p:cNvPr>
            <p:cNvSpPr/>
            <p:nvPr/>
          </p:nvSpPr>
          <p:spPr>
            <a:xfrm rot="2046339">
              <a:off x="3850707" y="3755557"/>
              <a:ext cx="383823" cy="167091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err="1"/>
            </a:p>
          </p:txBody>
        </p:sp>
      </p:grpSp>
    </p:spTree>
    <p:extLst>
      <p:ext uri="{BB962C8B-B14F-4D97-AF65-F5344CB8AC3E}">
        <p14:creationId xmlns:p14="http://schemas.microsoft.com/office/powerpoint/2010/main" val="2168737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49075" y="6486525"/>
            <a:ext cx="542925" cy="365125"/>
          </a:xfrm>
        </p:spPr>
        <p:txBody>
          <a:bodyPr/>
          <a:lstStyle/>
          <a:p>
            <a:fld id="{3310D8EA-3107-4873-B9AB-DD7D3E7905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74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A0691C-8289-4134-A8E7-8D9C8550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Ranjan Prasad, Brian Rieger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B605C-8899-4FA8-AF9D-64A5A015E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Architects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DD6DB-9377-4AEB-BFDC-91092182016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14348" y="5003288"/>
            <a:ext cx="7366460" cy="484632"/>
          </a:xfrm>
        </p:spPr>
        <p:txBody>
          <a:bodyPr/>
          <a:lstStyle/>
          <a:p>
            <a:r>
              <a:rPr lang="en-US">
                <a:hlinkClick r:id="rId2"/>
              </a:rPr>
              <a:t>brian.rieger@optum.com</a:t>
            </a:r>
            <a:r>
              <a:rPr lang="en-US"/>
              <a:t>, </a:t>
            </a:r>
            <a:r>
              <a:rPr lang="en-US">
                <a:hlinkClick r:id="rId3"/>
              </a:rPr>
              <a:t>ranjan_prasad@optum.com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74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8C1D-E6E7-4628-885B-BC4447719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Serverless?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F2888A5-E131-453D-816B-2A2F9D9536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5300" y="1825625"/>
          <a:ext cx="11312072" cy="1907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10907-A0F7-4244-9F36-67CBCDDCE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3E2BF-C473-4971-8062-13C751A36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35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C3B60C-740A-4224-9605-4FA3AF591B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3675876"/>
            <a:ext cx="8144608" cy="492125"/>
          </a:xfrm>
        </p:spPr>
        <p:txBody>
          <a:bodyPr/>
          <a:lstStyle/>
          <a:p>
            <a:r>
              <a:rPr lang="en-US" dirty="0"/>
              <a:t>The 3 factor Application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668F693-BE27-4F8E-9EC8-16AB03DBD142}"/>
              </a:ext>
            </a:extLst>
          </p:cNvPr>
          <p:cNvSpPr txBox="1">
            <a:spLocks/>
          </p:cNvSpPr>
          <p:nvPr/>
        </p:nvSpPr>
        <p:spPr bwMode="gray">
          <a:xfrm>
            <a:off x="647700" y="1270682"/>
            <a:ext cx="8144608" cy="492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6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Traits of Serverless (function as a service)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72C5280-7473-44DF-BF90-7CE530693B25}"/>
              </a:ext>
            </a:extLst>
          </p:cNvPr>
          <p:cNvGraphicFramePr/>
          <p:nvPr/>
        </p:nvGraphicFramePr>
        <p:xfrm>
          <a:off x="495300" y="4168001"/>
          <a:ext cx="9664700" cy="1985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556020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05D02-BD86-4059-8785-06FA46AD9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828800"/>
            <a:ext cx="7689850" cy="2128837"/>
          </a:xfrm>
        </p:spPr>
        <p:txBody>
          <a:bodyPr/>
          <a:lstStyle/>
          <a:p>
            <a:r>
              <a:rPr lang="en-US"/>
              <a:t>Data Centric Applications in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E94EF-7825-4930-8DB8-D70DF53FA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Speaker Name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56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1095022"/>
            <a:ext cx="3537538" cy="576297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Centric Applications in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3365" y="1271752"/>
            <a:ext cx="7979880" cy="5202619"/>
          </a:xfrm>
        </p:spPr>
        <p:txBody>
          <a:bodyPr/>
          <a:lstStyle/>
          <a:p>
            <a:pPr lvl="1"/>
            <a:r>
              <a:rPr lang="en-US" sz="1800"/>
              <a:t>Initially Figured Data Services Would be Further Down the Road</a:t>
            </a:r>
          </a:p>
          <a:p>
            <a:pPr lvl="3"/>
            <a:r>
              <a:rPr lang="en-US" sz="1600"/>
              <a:t>Storage and networking bandwidth requirements made data services prohibitively slow in cloud environments</a:t>
            </a:r>
          </a:p>
          <a:p>
            <a:pPr lvl="3"/>
            <a:r>
              <a:rPr lang="en-US" sz="1600"/>
              <a:t>Some advantages to applications don’t apply to data products (e.g. horizontal scalability, etc.)</a:t>
            </a:r>
          </a:p>
          <a:p>
            <a:pPr lvl="3"/>
            <a:r>
              <a:rPr lang="en-US" sz="1600"/>
              <a:t>Software not designed to run under container orchestration systems</a:t>
            </a:r>
          </a:p>
          <a:p>
            <a:pPr lvl="3"/>
            <a:endParaRPr lang="en-US" sz="1600"/>
          </a:p>
          <a:p>
            <a:pPr lvl="1"/>
            <a:r>
              <a:rPr lang="en-US" sz="1800"/>
              <a:t>However</a:t>
            </a:r>
          </a:p>
          <a:p>
            <a:pPr lvl="3"/>
            <a:r>
              <a:rPr lang="en-US" sz="1600"/>
              <a:t>Storage and networking infrastructure have made amazing strides recently</a:t>
            </a:r>
          </a:p>
          <a:p>
            <a:pPr lvl="3"/>
            <a:r>
              <a:rPr lang="en-US" sz="1600"/>
              <a:t>Open source communities are creating Kubernetes compatible versions of software</a:t>
            </a:r>
          </a:p>
          <a:p>
            <a:pPr lvl="3"/>
            <a:endParaRPr lang="en-US" sz="1600"/>
          </a:p>
          <a:p>
            <a:pPr lvl="1"/>
            <a:r>
              <a:rPr lang="en-US" sz="1800"/>
              <a:t>Cloud Advantages for Data Stores and Analytics Workloads</a:t>
            </a:r>
          </a:p>
          <a:p>
            <a:pPr lvl="3"/>
            <a:r>
              <a:rPr lang="en-US" sz="1600"/>
              <a:t>Leveraging elastic compute resources for exploratory and periodic analytics work loads</a:t>
            </a:r>
          </a:p>
          <a:p>
            <a:pPr lvl="3"/>
            <a:r>
              <a:rPr lang="en-US" sz="1600"/>
              <a:t>Dynamically provision test environments</a:t>
            </a:r>
          </a:p>
          <a:p>
            <a:pPr lvl="3"/>
            <a:r>
              <a:rPr lang="en-US" sz="1600"/>
              <a:t>Usage based chargeback models</a:t>
            </a:r>
          </a:p>
          <a:p>
            <a:pPr lvl="3"/>
            <a:r>
              <a:rPr lang="en-US" sz="1600"/>
              <a:t>Flexibility, Scalability, et.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1F3103C-64BF-7F4A-A0B1-B1E43D665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5749" y="2237052"/>
            <a:ext cx="2726042" cy="37240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Given advancements in infrastructure and </a:t>
            </a:r>
            <a:r>
              <a:rPr lang="en-US" sz="2400" b="1" err="1">
                <a:solidFill>
                  <a:schemeClr val="bg1"/>
                </a:solidFill>
              </a:rPr>
              <a:t>stateful</a:t>
            </a:r>
            <a:r>
              <a:rPr lang="en-US" sz="2400" b="1">
                <a:solidFill>
                  <a:schemeClr val="bg1"/>
                </a:solidFill>
              </a:rPr>
              <a:t> software we’re pushing ahead with offering data services within OSFI </a:t>
            </a:r>
          </a:p>
          <a:p>
            <a:endParaRPr lang="en-US" sz="2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1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1387BFB8-90FA-0D46-8364-BAAF5794AA76}"/>
              </a:ext>
            </a:extLst>
          </p:cNvPr>
          <p:cNvSpPr/>
          <p:nvPr/>
        </p:nvSpPr>
        <p:spPr bwMode="auto">
          <a:xfrm>
            <a:off x="487741" y="1460811"/>
            <a:ext cx="11294693" cy="71644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prstDash val="lg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defTabSz="457189" eaLnBrk="1" hangingPunct="1">
              <a:defRPr/>
            </a:pPr>
            <a:endParaRPr lang="en-US">
              <a:solidFill>
                <a:schemeClr val="tx2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1DBA5-C4DA-C14B-B537-4F915BB9B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Centric Applications - Strategy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821BD0-3EAD-CD4F-9F7F-D5BA8C6E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38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F8A40-7DC0-E043-9A73-8B76474BB1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D7A58C-CECB-294D-908E-69B48AC91FD4}"/>
              </a:ext>
            </a:extLst>
          </p:cNvPr>
          <p:cNvSpPr/>
          <p:nvPr/>
        </p:nvSpPr>
        <p:spPr bwMode="auto">
          <a:xfrm>
            <a:off x="522992" y="2627923"/>
            <a:ext cx="8101013" cy="1629301"/>
          </a:xfrm>
          <a:prstGeom prst="rect">
            <a:avLst/>
          </a:prstGeom>
          <a:noFill/>
          <a:ln w="76200" cmpd="sng">
            <a:solidFill>
              <a:schemeClr val="accent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defTabSz="457189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6" name="Group 96">
            <a:extLst>
              <a:ext uri="{FF2B5EF4-FFF2-40B4-BE49-F238E27FC236}">
                <a16:creationId xmlns:a16="http://schemas.microsoft.com/office/drawing/2014/main" id="{66DD4141-8677-4D49-8FF6-71ECB1B79260}"/>
              </a:ext>
            </a:extLst>
          </p:cNvPr>
          <p:cNvGrpSpPr>
            <a:grpSpLocks/>
          </p:cNvGrpSpPr>
          <p:nvPr/>
        </p:nvGrpSpPr>
        <p:grpSpPr bwMode="auto">
          <a:xfrm>
            <a:off x="629355" y="3405065"/>
            <a:ext cx="7896225" cy="787430"/>
            <a:chOff x="-113868" y="2726022"/>
            <a:chExt cx="9410833" cy="104583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4A753C-FDE8-4649-8182-5A70DA96F28F}"/>
                </a:ext>
              </a:extLst>
            </p:cNvPr>
            <p:cNvSpPr/>
            <p:nvPr/>
          </p:nvSpPr>
          <p:spPr>
            <a:xfrm>
              <a:off x="-113868" y="2726022"/>
              <a:ext cx="9410833" cy="47610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5613" eaLnBrk="1" hangingPunct="1">
                <a:defRPr/>
              </a:pPr>
              <a:r>
                <a:rPr lang="en-US" sz="1500">
                  <a:solidFill>
                    <a:srgbClr val="FFFFFF"/>
                  </a:solidFill>
                  <a:latin typeface="Calibri" charset="0"/>
                  <a:ea typeface="MS PGothic" charset="0"/>
                  <a:cs typeface="Geneva" charset="0"/>
                </a:rPr>
                <a:t>Elastic Compute – Self-service, multi-tenant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10733B8-4C61-3946-9DA2-F4672C8B4734}"/>
                </a:ext>
              </a:extLst>
            </p:cNvPr>
            <p:cNvSpPr/>
            <p:nvPr/>
          </p:nvSpPr>
          <p:spPr>
            <a:xfrm>
              <a:off x="-113868" y="3264786"/>
              <a:ext cx="9410833" cy="50706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5613">
                <a:defRPr/>
              </a:pPr>
              <a:r>
                <a:rPr lang="en-US" sz="1500">
                  <a:solidFill>
                    <a:srgbClr val="FFFFFF"/>
                  </a:solidFill>
                  <a:latin typeface="Calibri" charset="0"/>
                  <a:ea typeface="MS PGothic" charset="0"/>
                  <a:cs typeface="Geneva" charset="0"/>
                </a:rPr>
                <a:t>Flexible Storage – HDFS with S3, Volume Plugins</a:t>
              </a:r>
            </a:p>
          </p:txBody>
        </p:sp>
      </p:grpSp>
      <p:sp>
        <p:nvSpPr>
          <p:cNvPr id="10" name="TextBox 97">
            <a:extLst>
              <a:ext uri="{FF2B5EF4-FFF2-40B4-BE49-F238E27FC236}">
                <a16:creationId xmlns:a16="http://schemas.microsoft.com/office/drawing/2014/main" id="{18069BE1-5027-E84F-9984-0A64C0341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259" y="2411110"/>
            <a:ext cx="1197718" cy="40010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2000" b="1">
                <a:solidFill>
                  <a:srgbClr val="004875"/>
                </a:solidFill>
                <a:cs typeface="Geneva" charset="0"/>
              </a:rPr>
              <a:t>      OSFI</a:t>
            </a:r>
          </a:p>
        </p:txBody>
      </p:sp>
      <p:grpSp>
        <p:nvGrpSpPr>
          <p:cNvPr id="11" name="Group 98">
            <a:extLst>
              <a:ext uri="{FF2B5EF4-FFF2-40B4-BE49-F238E27FC236}">
                <a16:creationId xmlns:a16="http://schemas.microsoft.com/office/drawing/2014/main" id="{0A0EE16C-C00C-5143-9F55-C682833434B9}"/>
              </a:ext>
            </a:extLst>
          </p:cNvPr>
          <p:cNvGrpSpPr>
            <a:grpSpLocks/>
          </p:cNvGrpSpPr>
          <p:nvPr/>
        </p:nvGrpSpPr>
        <p:grpSpPr bwMode="auto">
          <a:xfrm>
            <a:off x="2029530" y="1543156"/>
            <a:ext cx="8308609" cy="811212"/>
            <a:chOff x="996565" y="797258"/>
            <a:chExt cx="11736690" cy="1145108"/>
          </a:xfrm>
        </p:grpSpPr>
        <p:grpSp>
          <p:nvGrpSpPr>
            <p:cNvPr id="12" name="Group 136">
              <a:extLst>
                <a:ext uri="{FF2B5EF4-FFF2-40B4-BE49-F238E27FC236}">
                  <a16:creationId xmlns:a16="http://schemas.microsoft.com/office/drawing/2014/main" id="{AFDB5956-B7EB-7044-8EAC-BC9612EF1F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6565" y="797258"/>
              <a:ext cx="11736690" cy="1145108"/>
              <a:chOff x="1034388" y="1079500"/>
              <a:chExt cx="12489341" cy="1218542"/>
            </a:xfrm>
          </p:grpSpPr>
          <p:grpSp>
            <p:nvGrpSpPr>
              <p:cNvPr id="17" name="Group 142">
                <a:extLst>
                  <a:ext uri="{FF2B5EF4-FFF2-40B4-BE49-F238E27FC236}">
                    <a16:creationId xmlns:a16="http://schemas.microsoft.com/office/drawing/2014/main" id="{1002059D-8BFE-B74D-B29A-4D8D924ACF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4388" y="1079500"/>
                <a:ext cx="1876642" cy="894125"/>
                <a:chOff x="5688" y="1079500"/>
                <a:chExt cx="1876642" cy="894125"/>
              </a:xfrm>
            </p:grpSpPr>
            <p:pic>
              <p:nvPicPr>
                <p:cNvPr id="27" name="Picture 155" descr="tenent-etc.png">
                  <a:extLst>
                    <a:ext uri="{FF2B5EF4-FFF2-40B4-BE49-F238E27FC236}">
                      <a16:creationId xmlns:a16="http://schemas.microsoft.com/office/drawing/2014/main" id="{4E767806-B383-804F-80CA-6968C0EBC7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1862" y="1079500"/>
                  <a:ext cx="533400" cy="5333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8" name="TextBox 156">
                  <a:extLst>
                    <a:ext uri="{FF2B5EF4-FFF2-40B4-BE49-F238E27FC236}">
                      <a16:creationId xmlns:a16="http://schemas.microsoft.com/office/drawing/2014/main" id="{306E04E6-B8DF-BA43-95AE-4BC81CC128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688" y="1511305"/>
                  <a:ext cx="1876642" cy="4623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defTabSz="455613"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1pPr>
                  <a:lvl2pPr marL="742950" indent="-285750" defTabSz="455613"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2pPr>
                  <a:lvl3pPr marL="1143000" indent="-228600" defTabSz="455613"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3pPr>
                  <a:lvl4pPr marL="1600200" indent="-228600" defTabSz="455613"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4pPr>
                  <a:lvl5pPr marL="2057400" indent="-228600" defTabSz="455613"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5pPr>
                  <a:lvl6pPr marL="2514600" indent="-228600" defTabSz="4556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6pPr>
                  <a:lvl7pPr marL="2971800" indent="-228600" defTabSz="4556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7pPr>
                  <a:lvl8pPr marL="3429000" indent="-228600" defTabSz="4556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8pPr>
                  <a:lvl9pPr marL="3886200" indent="-228600" defTabSz="4556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9pPr>
                </a:lstStyle>
                <a:p>
                  <a:pPr algn="ctr" eaLnBrk="1" hangingPunct="1"/>
                  <a:r>
                    <a:rPr lang="en-US" sz="1400">
                      <a:solidFill>
                        <a:schemeClr val="tx2"/>
                      </a:solidFill>
                      <a:cs typeface="Geneva" charset="0"/>
                    </a:rPr>
                    <a:t>Data Scientists</a:t>
                  </a:r>
                </a:p>
              </p:txBody>
            </p:sp>
          </p:grpSp>
          <p:grpSp>
            <p:nvGrpSpPr>
              <p:cNvPr id="18" name="Group 143">
                <a:extLst>
                  <a:ext uri="{FF2B5EF4-FFF2-40B4-BE49-F238E27FC236}">
                    <a16:creationId xmlns:a16="http://schemas.microsoft.com/office/drawing/2014/main" id="{64E390E8-E8CF-1F42-9786-A63B47052F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24066" y="1079500"/>
                <a:ext cx="1549400" cy="894119"/>
                <a:chOff x="2496791" y="1079500"/>
                <a:chExt cx="1549400" cy="894119"/>
              </a:xfrm>
            </p:grpSpPr>
            <p:pic>
              <p:nvPicPr>
                <p:cNvPr id="25" name="Picture 153" descr="tenent-etc.png">
                  <a:extLst>
                    <a:ext uri="{FF2B5EF4-FFF2-40B4-BE49-F238E27FC236}">
                      <a16:creationId xmlns:a16="http://schemas.microsoft.com/office/drawing/2014/main" id="{2D1B9806-4348-3945-8C63-7762DDA639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4792" y="1079500"/>
                  <a:ext cx="533400" cy="5333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" name="TextBox 154">
                  <a:extLst>
                    <a:ext uri="{FF2B5EF4-FFF2-40B4-BE49-F238E27FC236}">
                      <a16:creationId xmlns:a16="http://schemas.microsoft.com/office/drawing/2014/main" id="{6B314F7A-A522-6744-9682-538CD17908D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6791" y="1511299"/>
                  <a:ext cx="1549400" cy="4623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defTabSz="455613"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1pPr>
                  <a:lvl2pPr marL="742950" indent="-285750" defTabSz="455613"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2pPr>
                  <a:lvl3pPr marL="1143000" indent="-228600" defTabSz="455613"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3pPr>
                  <a:lvl4pPr marL="1600200" indent="-228600" defTabSz="455613"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4pPr>
                  <a:lvl5pPr marL="2057400" indent="-228600" defTabSz="455613"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5pPr>
                  <a:lvl6pPr marL="2514600" indent="-228600" defTabSz="4556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6pPr>
                  <a:lvl7pPr marL="2971800" indent="-228600" defTabSz="4556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7pPr>
                  <a:lvl8pPr marL="3429000" indent="-228600" defTabSz="4556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8pPr>
                  <a:lvl9pPr marL="3886200" indent="-228600" defTabSz="4556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9pPr>
                </a:lstStyle>
                <a:p>
                  <a:pPr algn="ctr" eaLnBrk="1" hangingPunct="1"/>
                  <a:r>
                    <a:rPr lang="en-US" sz="1400">
                      <a:solidFill>
                        <a:schemeClr val="tx2"/>
                      </a:solidFill>
                      <a:cs typeface="Geneva" charset="0"/>
                    </a:rPr>
                    <a:t>Developers</a:t>
                  </a:r>
                </a:p>
              </p:txBody>
            </p:sp>
          </p:grpSp>
          <p:grpSp>
            <p:nvGrpSpPr>
              <p:cNvPr id="19" name="Group 144">
                <a:extLst>
                  <a:ext uri="{FF2B5EF4-FFF2-40B4-BE49-F238E27FC236}">
                    <a16:creationId xmlns:a16="http://schemas.microsoft.com/office/drawing/2014/main" id="{2E1A9E53-8BB9-0C43-B3F6-A4FFC49C5A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73535" y="1079500"/>
                <a:ext cx="1933228" cy="1218538"/>
                <a:chOff x="4347685" y="1079500"/>
                <a:chExt cx="1933228" cy="1218538"/>
              </a:xfrm>
            </p:grpSpPr>
            <p:pic>
              <p:nvPicPr>
                <p:cNvPr id="23" name="Picture 151" descr="tenent-etc.png">
                  <a:extLst>
                    <a:ext uri="{FF2B5EF4-FFF2-40B4-BE49-F238E27FC236}">
                      <a16:creationId xmlns:a16="http://schemas.microsoft.com/office/drawing/2014/main" id="{21F18BFD-DD0F-4248-9C8D-9FF8722396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51461" y="1079500"/>
                  <a:ext cx="533402" cy="533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4" name="TextBox 152">
                  <a:extLst>
                    <a:ext uri="{FF2B5EF4-FFF2-40B4-BE49-F238E27FC236}">
                      <a16:creationId xmlns:a16="http://schemas.microsoft.com/office/drawing/2014/main" id="{9A7415AC-6333-7440-9E3E-003AF647583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47685" y="1511300"/>
                  <a:ext cx="1933228" cy="7867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defTabSz="455613"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1pPr>
                  <a:lvl2pPr marL="742950" indent="-285750" defTabSz="455613"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2pPr>
                  <a:lvl3pPr marL="1143000" indent="-228600" defTabSz="455613"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3pPr>
                  <a:lvl4pPr marL="1600200" indent="-228600" defTabSz="455613"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4pPr>
                  <a:lvl5pPr marL="2057400" indent="-228600" defTabSz="455613"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5pPr>
                  <a:lvl6pPr marL="2514600" indent="-228600" defTabSz="4556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6pPr>
                  <a:lvl7pPr marL="2971800" indent="-228600" defTabSz="4556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7pPr>
                  <a:lvl8pPr marL="3429000" indent="-228600" defTabSz="4556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8pPr>
                  <a:lvl9pPr marL="3886200" indent="-228600" defTabSz="4556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9pPr>
                </a:lstStyle>
                <a:p>
                  <a:pPr algn="ctr" eaLnBrk="1" hangingPunct="1"/>
                  <a:r>
                    <a:rPr lang="en-US" sz="1400">
                      <a:solidFill>
                        <a:schemeClr val="tx2"/>
                      </a:solidFill>
                      <a:cs typeface="Geneva" charset="0"/>
                    </a:rPr>
                    <a:t>Data Engineers</a:t>
                  </a:r>
                </a:p>
                <a:p>
                  <a:pPr algn="ctr" eaLnBrk="1" hangingPunct="1"/>
                  <a:endParaRPr lang="en-US" sz="1400">
                    <a:solidFill>
                      <a:schemeClr val="tx2"/>
                    </a:solidFill>
                    <a:cs typeface="Geneva" charset="0"/>
                  </a:endParaRPr>
                </a:p>
              </p:txBody>
            </p:sp>
          </p:grpSp>
          <p:grpSp>
            <p:nvGrpSpPr>
              <p:cNvPr id="20" name="Group 146">
                <a:extLst>
                  <a:ext uri="{FF2B5EF4-FFF2-40B4-BE49-F238E27FC236}">
                    <a16:creationId xmlns:a16="http://schemas.microsoft.com/office/drawing/2014/main" id="{6A757C2C-ED55-BD45-8819-21766068F2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734556" y="1079500"/>
                <a:ext cx="1789173" cy="1218542"/>
                <a:chOff x="5511556" y="1079500"/>
                <a:chExt cx="1789173" cy="1218542"/>
              </a:xfrm>
            </p:grpSpPr>
            <p:pic>
              <p:nvPicPr>
                <p:cNvPr id="21" name="Picture 147" descr="tenent-etc.png">
                  <a:extLst>
                    <a:ext uri="{FF2B5EF4-FFF2-40B4-BE49-F238E27FC236}">
                      <a16:creationId xmlns:a16="http://schemas.microsoft.com/office/drawing/2014/main" id="{78C88D12-BBA7-CA45-B92F-D895F7E5FE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41003" y="1079500"/>
                  <a:ext cx="533398" cy="5334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2" name="TextBox 148">
                  <a:extLst>
                    <a:ext uri="{FF2B5EF4-FFF2-40B4-BE49-F238E27FC236}">
                      <a16:creationId xmlns:a16="http://schemas.microsoft.com/office/drawing/2014/main" id="{AA8EEAC0-DA8E-FC44-9B54-F68A7A83868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511556" y="1511302"/>
                  <a:ext cx="1789173" cy="7867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defTabSz="455613"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1pPr>
                  <a:lvl2pPr marL="742950" indent="-285750" defTabSz="455613"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2pPr>
                  <a:lvl3pPr marL="1143000" indent="-228600" defTabSz="455613"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3pPr>
                  <a:lvl4pPr marL="1600200" indent="-228600" defTabSz="455613"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4pPr>
                  <a:lvl5pPr marL="2057400" indent="-228600" defTabSz="455613"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5pPr>
                  <a:lvl6pPr marL="2514600" indent="-228600" defTabSz="4556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6pPr>
                  <a:lvl7pPr marL="2971800" indent="-228600" defTabSz="4556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7pPr>
                  <a:lvl8pPr marL="3429000" indent="-228600" defTabSz="4556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8pPr>
                  <a:lvl9pPr marL="3886200" indent="-228600" defTabSz="4556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charset="0"/>
                      <a:ea typeface="MS PGothic" charset="0"/>
                      <a:cs typeface="MS PGothic" charset="0"/>
                    </a:defRPr>
                  </a:lvl9pPr>
                </a:lstStyle>
                <a:p>
                  <a:pPr algn="ctr" eaLnBrk="1" hangingPunct="1"/>
                  <a:r>
                    <a:rPr lang="en-US" sz="1400">
                      <a:solidFill>
                        <a:schemeClr val="tx2"/>
                      </a:solidFill>
                      <a:cs typeface="Geneva" charset="0"/>
                    </a:rPr>
                    <a:t>Data Analysts</a:t>
                  </a:r>
                </a:p>
                <a:p>
                  <a:pPr algn="ctr" eaLnBrk="1" hangingPunct="1"/>
                  <a:endParaRPr lang="en-US" sz="1400">
                    <a:solidFill>
                      <a:schemeClr val="tx2"/>
                    </a:solidFill>
                    <a:cs typeface="Geneva" charset="0"/>
                  </a:endParaRPr>
                </a:p>
              </p:txBody>
            </p:sp>
          </p:grp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E242F7E-FDFF-8E42-B37D-033482568322}"/>
                </a:ext>
              </a:extLst>
            </p:cNvPr>
            <p:cNvCxnSpPr/>
            <p:nvPr/>
          </p:nvCxnSpPr>
          <p:spPr>
            <a:xfrm>
              <a:off x="7327110" y="1642083"/>
              <a:ext cx="0" cy="87396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CD9AC4-3136-5E4E-A2E5-D6CD6D6A303E}"/>
                </a:ext>
              </a:extLst>
            </p:cNvPr>
            <p:cNvCxnSpPr/>
            <p:nvPr/>
          </p:nvCxnSpPr>
          <p:spPr>
            <a:xfrm>
              <a:off x="5512937" y="1626397"/>
              <a:ext cx="0" cy="87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223890D-791A-B145-B893-729CBA31C43F}"/>
                </a:ext>
              </a:extLst>
            </p:cNvPr>
            <p:cNvCxnSpPr/>
            <p:nvPr/>
          </p:nvCxnSpPr>
          <p:spPr>
            <a:xfrm>
              <a:off x="3692036" y="1626397"/>
              <a:ext cx="0" cy="87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CCD9308-A459-064B-92E5-6C0B321ED763}"/>
                </a:ext>
              </a:extLst>
            </p:cNvPr>
            <p:cNvCxnSpPr/>
            <p:nvPr/>
          </p:nvCxnSpPr>
          <p:spPr>
            <a:xfrm>
              <a:off x="1882347" y="1626397"/>
              <a:ext cx="0" cy="87395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99" descr="security_blur.png">
            <a:extLst>
              <a:ext uri="{FF2B5EF4-FFF2-40B4-BE49-F238E27FC236}">
                <a16:creationId xmlns:a16="http://schemas.microsoft.com/office/drawing/2014/main" id="{49F3D276-F4CE-8C45-8164-656BBF28D2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1030" y="2272473"/>
            <a:ext cx="447675" cy="447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81534D8-A454-C142-A437-7E0C06362B70}"/>
              </a:ext>
            </a:extLst>
          </p:cNvPr>
          <p:cNvSpPr/>
          <p:nvPr/>
        </p:nvSpPr>
        <p:spPr bwMode="auto">
          <a:xfrm>
            <a:off x="5406442" y="2761578"/>
            <a:ext cx="1535112" cy="57467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defTabSz="457189" eaLnBrk="1" hangingPunct="1">
              <a:defRPr/>
            </a:pPr>
            <a:endParaRPr lang="en-US">
              <a:solidFill>
                <a:schemeClr val="tx2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31" name="Picture 135" descr="container_blue.png">
            <a:extLst>
              <a:ext uri="{FF2B5EF4-FFF2-40B4-BE49-F238E27FC236}">
                <a16:creationId xmlns:a16="http://schemas.microsoft.com/office/drawing/2014/main" id="{E672C76F-A49A-8649-95E8-F46B773CA1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7992" y="2725066"/>
            <a:ext cx="5746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33">
            <a:extLst>
              <a:ext uri="{FF2B5EF4-FFF2-40B4-BE49-F238E27FC236}">
                <a16:creationId xmlns:a16="http://schemas.microsoft.com/office/drawing/2014/main" id="{314ACF4E-4516-0E46-B0D2-67C04828D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5485" y="3096541"/>
            <a:ext cx="1223781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tx2"/>
                </a:solidFill>
                <a:cs typeface="Geneva" charset="0"/>
              </a:rPr>
              <a:t>Data Services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547EE8-7929-E841-A5CF-CBB06C6AEA18}"/>
              </a:ext>
            </a:extLst>
          </p:cNvPr>
          <p:cNvSpPr/>
          <p:nvPr/>
        </p:nvSpPr>
        <p:spPr bwMode="auto">
          <a:xfrm>
            <a:off x="2223205" y="2761578"/>
            <a:ext cx="1535112" cy="574675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defTabSz="457189" eaLnBrk="1" hangingPunct="1">
              <a:defRPr/>
            </a:pPr>
            <a:endParaRPr lang="en-US">
              <a:solidFill>
                <a:schemeClr val="tx2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09FB3E-4952-4344-B67B-093036CAC8DA}"/>
              </a:ext>
            </a:extLst>
          </p:cNvPr>
          <p:cNvSpPr/>
          <p:nvPr/>
        </p:nvSpPr>
        <p:spPr bwMode="auto">
          <a:xfrm>
            <a:off x="3822117" y="2761578"/>
            <a:ext cx="1535112" cy="574675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defTabSz="457189" eaLnBrk="1" hangingPunct="1">
              <a:defRPr/>
            </a:pPr>
            <a:endParaRPr lang="en-US">
              <a:solidFill>
                <a:schemeClr val="tx2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02E863-9743-8049-A85D-3E041C44EECB}"/>
              </a:ext>
            </a:extLst>
          </p:cNvPr>
          <p:cNvSpPr/>
          <p:nvPr/>
        </p:nvSpPr>
        <p:spPr bwMode="auto">
          <a:xfrm>
            <a:off x="632530" y="2761578"/>
            <a:ext cx="1535112" cy="574675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defTabSz="457189" eaLnBrk="1" hangingPunct="1">
              <a:defRPr/>
            </a:pPr>
            <a:endParaRPr lang="en-US">
              <a:solidFill>
                <a:schemeClr val="tx2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40" name="Picture 39" descr="down-arrow.png">
            <a:extLst>
              <a:ext uri="{FF2B5EF4-FFF2-40B4-BE49-F238E27FC236}">
                <a16:creationId xmlns:a16="http://schemas.microsoft.com/office/drawing/2014/main" id="{239D4C39-7D39-8746-A483-82740713230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372540" y="4178854"/>
            <a:ext cx="385046" cy="38493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133">
            <a:extLst>
              <a:ext uri="{FF2B5EF4-FFF2-40B4-BE49-F238E27FC236}">
                <a16:creationId xmlns:a16="http://schemas.microsoft.com/office/drawing/2014/main" id="{2E1D74C0-83D2-0740-9047-A9D117D54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142" y="3098128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200">
                <a:solidFill>
                  <a:schemeClr val="tx2"/>
                </a:solidFill>
                <a:cs typeface="Geneva" charset="0"/>
              </a:rPr>
              <a:t>Bring-Your-Own</a:t>
            </a:r>
          </a:p>
        </p:txBody>
      </p:sp>
      <p:pic>
        <p:nvPicPr>
          <p:cNvPr id="47" name="Picture 119" descr="big-data-tools.png">
            <a:extLst>
              <a:ext uri="{FF2B5EF4-FFF2-40B4-BE49-F238E27FC236}">
                <a16:creationId xmlns:a16="http://schemas.microsoft.com/office/drawing/2014/main" id="{2FE64F77-4012-C74B-97C9-B450C42148C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5529" y="2801266"/>
            <a:ext cx="388938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83" descr="spark.png">
            <a:extLst>
              <a:ext uri="{FF2B5EF4-FFF2-40B4-BE49-F238E27FC236}">
                <a16:creationId xmlns:a16="http://schemas.microsoft.com/office/drawing/2014/main" id="{81101E6B-CAE8-5F4C-A617-0E390DDAD15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3867" y="2840953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2.png">
            <a:extLst>
              <a:ext uri="{FF2B5EF4-FFF2-40B4-BE49-F238E27FC236}">
                <a16:creationId xmlns:a16="http://schemas.microsoft.com/office/drawing/2014/main" id="{F72A67B6-561B-9C47-B98D-A8C45D7137E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47" y="2850478"/>
            <a:ext cx="351588" cy="274878"/>
          </a:xfrm>
          <a:prstGeom prst="rect">
            <a:avLst/>
          </a:prstGeom>
        </p:spPr>
      </p:pic>
      <p:pic>
        <p:nvPicPr>
          <p:cNvPr id="51" name="Picture 50" descr="kafka-logo-wide.png">
            <a:extLst>
              <a:ext uri="{FF2B5EF4-FFF2-40B4-BE49-F238E27FC236}">
                <a16:creationId xmlns:a16="http://schemas.microsoft.com/office/drawing/2014/main" id="{AE025912-FA90-3042-BA86-4898B830F6D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218" y="2747250"/>
            <a:ext cx="558800" cy="29372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E3708ED-BD3A-1F41-A251-7947D34210BA}"/>
              </a:ext>
            </a:extLst>
          </p:cNvPr>
          <p:cNvSpPr/>
          <p:nvPr/>
        </p:nvSpPr>
        <p:spPr bwMode="auto">
          <a:xfrm>
            <a:off x="2879185" y="4565934"/>
            <a:ext cx="3830894" cy="94773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prstDash val="lg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defTabSz="457189" eaLnBrk="1" hangingPunct="1">
              <a:defRPr/>
            </a:pPr>
            <a:endParaRPr lang="en-US">
              <a:solidFill>
                <a:schemeClr val="tx2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3" name="Picture 52" descr="down-arrow.png">
            <a:extLst>
              <a:ext uri="{FF2B5EF4-FFF2-40B4-BE49-F238E27FC236}">
                <a16:creationId xmlns:a16="http://schemas.microsoft.com/office/drawing/2014/main" id="{E512F50D-4FAF-8947-9033-21F6C8DD7C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372540" y="4178854"/>
            <a:ext cx="385046" cy="38493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126">
            <a:extLst>
              <a:ext uri="{FF2B5EF4-FFF2-40B4-BE49-F238E27FC236}">
                <a16:creationId xmlns:a16="http://schemas.microsoft.com/office/drawing/2014/main" id="{927779E1-852A-8F45-A0A8-3640A5B8B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0079" y="5208880"/>
            <a:ext cx="1094434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200">
                <a:solidFill>
                  <a:schemeClr val="tx2"/>
                </a:solidFill>
                <a:cs typeface="Geneva" charset="0"/>
              </a:rPr>
              <a:t>NAS/FLASH</a:t>
            </a:r>
          </a:p>
        </p:txBody>
      </p:sp>
      <p:pic>
        <p:nvPicPr>
          <p:cNvPr id="55" name="Picture 119" descr="storage.png">
            <a:extLst>
              <a:ext uri="{FF2B5EF4-FFF2-40B4-BE49-F238E27FC236}">
                <a16:creationId xmlns:a16="http://schemas.microsoft.com/office/drawing/2014/main" id="{C1518BDB-CA7E-6B41-A4E0-98943B33A4C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3778" y="4929295"/>
            <a:ext cx="336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120">
            <a:extLst>
              <a:ext uri="{FF2B5EF4-FFF2-40B4-BE49-F238E27FC236}">
                <a16:creationId xmlns:a16="http://schemas.microsoft.com/office/drawing/2014/main" id="{CCC3CD3B-D023-9F40-87A6-5A49471DD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7577" y="5203933"/>
            <a:ext cx="893440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200">
                <a:solidFill>
                  <a:schemeClr val="tx2"/>
                </a:solidFill>
                <a:cs typeface="Geneva" charset="0"/>
              </a:rPr>
              <a:t>SSD/HDD</a:t>
            </a:r>
          </a:p>
        </p:txBody>
      </p:sp>
      <p:pic>
        <p:nvPicPr>
          <p:cNvPr id="57" name="Picture 84" descr="server.png">
            <a:extLst>
              <a:ext uri="{FF2B5EF4-FFF2-40B4-BE49-F238E27FC236}">
                <a16:creationId xmlns:a16="http://schemas.microsoft.com/office/drawing/2014/main" id="{DB9F9B4A-048F-E546-8374-24F2AED5961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195" y="4632433"/>
            <a:ext cx="333375" cy="333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126">
            <a:extLst>
              <a:ext uri="{FF2B5EF4-FFF2-40B4-BE49-F238E27FC236}">
                <a16:creationId xmlns:a16="http://schemas.microsoft.com/office/drawing/2014/main" id="{C4459360-FF31-7247-B836-AF57B69CC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7474" y="4622908"/>
            <a:ext cx="990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r>
              <a:rPr lang="en-US" sz="1600">
                <a:solidFill>
                  <a:schemeClr val="tx2"/>
                </a:solidFill>
                <a:cs typeface="Geneva" charset="0"/>
              </a:rPr>
              <a:t>Compute</a:t>
            </a:r>
          </a:p>
        </p:txBody>
      </p:sp>
      <p:sp>
        <p:nvSpPr>
          <p:cNvPr id="59" name="TextBox 126">
            <a:extLst>
              <a:ext uri="{FF2B5EF4-FFF2-40B4-BE49-F238E27FC236}">
                <a16:creationId xmlns:a16="http://schemas.microsoft.com/office/drawing/2014/main" id="{B56AFDA8-CEAB-C746-9567-F16D73F6A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299" y="5154720"/>
            <a:ext cx="990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r" eaLnBrk="1" hangingPunct="1"/>
            <a:r>
              <a:rPr lang="en-US" sz="1600">
                <a:solidFill>
                  <a:schemeClr val="tx2"/>
                </a:solidFill>
                <a:cs typeface="Geneva" charset="0"/>
              </a:rPr>
              <a:t>Storage</a:t>
            </a:r>
          </a:p>
        </p:txBody>
      </p:sp>
      <p:sp>
        <p:nvSpPr>
          <p:cNvPr id="60" name="TextBox 126">
            <a:extLst>
              <a:ext uri="{FF2B5EF4-FFF2-40B4-BE49-F238E27FC236}">
                <a16:creationId xmlns:a16="http://schemas.microsoft.com/office/drawing/2014/main" id="{13C2CD02-FA4B-F445-9851-D728BD45D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935" y="5516670"/>
            <a:ext cx="1589529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chemeClr val="tx2"/>
                </a:solidFill>
                <a:cs typeface="Geneva" charset="0"/>
              </a:rPr>
              <a:t>On-Premises DC</a:t>
            </a:r>
          </a:p>
        </p:txBody>
      </p:sp>
      <p:pic>
        <p:nvPicPr>
          <p:cNvPr id="62" name="Picture 119" descr="storage.png">
            <a:extLst>
              <a:ext uri="{FF2B5EF4-FFF2-40B4-BE49-F238E27FC236}">
                <a16:creationId xmlns:a16="http://schemas.microsoft.com/office/drawing/2014/main" id="{50D17FB2-4C5D-0848-AFEA-84CC148A7CB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0679" y="4930883"/>
            <a:ext cx="336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84" descr="server.png">
            <a:extLst>
              <a:ext uri="{FF2B5EF4-FFF2-40B4-BE49-F238E27FC236}">
                <a16:creationId xmlns:a16="http://schemas.microsoft.com/office/drawing/2014/main" id="{A53FA8E4-0600-5E41-B0A3-F998402406F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5338" y="4626083"/>
            <a:ext cx="334963" cy="333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84" descr="server.png">
            <a:extLst>
              <a:ext uri="{FF2B5EF4-FFF2-40B4-BE49-F238E27FC236}">
                <a16:creationId xmlns:a16="http://schemas.microsoft.com/office/drawing/2014/main" id="{F5BFF14B-4CB7-9346-923A-A54293053EB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4186" y="4627670"/>
            <a:ext cx="333375" cy="333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60">
            <a:extLst>
              <a:ext uri="{FF2B5EF4-FFF2-40B4-BE49-F238E27FC236}">
                <a16:creationId xmlns:a16="http://schemas.microsoft.com/office/drawing/2014/main" id="{503F8589-237C-C04B-8148-8F3775D0BF4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6569" y="2859549"/>
            <a:ext cx="446690" cy="381000"/>
          </a:xfrm>
          <a:prstGeom prst="rect">
            <a:avLst/>
          </a:prstGeom>
        </p:spPr>
      </p:pic>
      <p:sp>
        <p:nvSpPr>
          <p:cNvPr id="73" name="TextBox 133">
            <a:extLst>
              <a:ext uri="{FF2B5EF4-FFF2-40B4-BE49-F238E27FC236}">
                <a16:creationId xmlns:a16="http://schemas.microsoft.com/office/drawing/2014/main" id="{9F99D04D-4CFC-FE41-B835-E4519D7D3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855" y="3098128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200">
                <a:solidFill>
                  <a:schemeClr val="tx2"/>
                </a:solidFill>
                <a:cs typeface="Geneva" charset="0"/>
              </a:rPr>
              <a:t>Big Data Tools</a:t>
            </a:r>
          </a:p>
        </p:txBody>
      </p:sp>
      <p:sp>
        <p:nvSpPr>
          <p:cNvPr id="74" name="TextBox 133">
            <a:extLst>
              <a:ext uri="{FF2B5EF4-FFF2-40B4-BE49-F238E27FC236}">
                <a16:creationId xmlns:a16="http://schemas.microsoft.com/office/drawing/2014/main" id="{37BB1B13-76D0-6540-82F9-97F0D11CE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005" y="3098128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200">
                <a:solidFill>
                  <a:schemeClr val="tx2"/>
                </a:solidFill>
                <a:cs typeface="Geneva" charset="0"/>
              </a:rPr>
              <a:t>ML / DL Tools</a:t>
            </a:r>
          </a:p>
        </p:txBody>
      </p:sp>
      <p:sp>
        <p:nvSpPr>
          <p:cNvPr id="76" name="TextBox 126">
            <a:extLst>
              <a:ext uri="{FF2B5EF4-FFF2-40B4-BE49-F238E27FC236}">
                <a16:creationId xmlns:a16="http://schemas.microsoft.com/office/drawing/2014/main" id="{97333BA3-0F5B-B245-A428-C6CE49933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0683" y="4649895"/>
            <a:ext cx="639762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200">
                <a:solidFill>
                  <a:schemeClr val="tx2"/>
                </a:solidFill>
                <a:cs typeface="Geneva" charset="0"/>
              </a:rPr>
              <a:t>CPUs</a:t>
            </a:r>
          </a:p>
        </p:txBody>
      </p:sp>
      <p:sp>
        <p:nvSpPr>
          <p:cNvPr id="77" name="TextBox 126">
            <a:extLst>
              <a:ext uri="{FF2B5EF4-FFF2-40B4-BE49-F238E27FC236}">
                <a16:creationId xmlns:a16="http://schemas.microsoft.com/office/drawing/2014/main" id="{A9B68EEB-214F-924F-9A48-ED158E3DD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5113" y="4649895"/>
            <a:ext cx="639763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200">
                <a:solidFill>
                  <a:schemeClr val="tx2"/>
                </a:solidFill>
                <a:cs typeface="Geneva" charset="0"/>
              </a:rPr>
              <a:t>GPUs</a:t>
            </a:r>
          </a:p>
        </p:txBody>
      </p:sp>
      <p:pic>
        <p:nvPicPr>
          <p:cNvPr id="79" name="Picture 78" descr="Jupyter_grscl.png">
            <a:extLst>
              <a:ext uri="{FF2B5EF4-FFF2-40B4-BE49-F238E27FC236}">
                <a16:creationId xmlns:a16="http://schemas.microsoft.com/office/drawing/2014/main" id="{3727D1BF-F8DE-4D4D-943D-CB5CA7F2895E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8517" y="2802548"/>
            <a:ext cx="318638" cy="338911"/>
          </a:xfrm>
          <a:prstGeom prst="rect">
            <a:avLst/>
          </a:prstGeom>
        </p:spPr>
      </p:pic>
      <p:pic>
        <p:nvPicPr>
          <p:cNvPr id="80" name="Picture 33836" descr="Programming-Python-icon.png">
            <a:extLst>
              <a:ext uri="{FF2B5EF4-FFF2-40B4-BE49-F238E27FC236}">
                <a16:creationId xmlns:a16="http://schemas.microsoft.com/office/drawing/2014/main" id="{4B8053CF-472E-964B-97DD-D2C1921A0CD1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2397" y="2855937"/>
            <a:ext cx="282735" cy="284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0" descr="Rlogo-grscl.png">
            <a:extLst>
              <a:ext uri="{FF2B5EF4-FFF2-40B4-BE49-F238E27FC236}">
                <a16:creationId xmlns:a16="http://schemas.microsoft.com/office/drawing/2014/main" id="{A788A59F-F834-9347-80CC-CF8CFD6667BC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8174" y="2823683"/>
            <a:ext cx="231582" cy="175683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B52FE6E8-BBD5-4244-A61E-2E02AC24DB08}"/>
              </a:ext>
            </a:extLst>
          </p:cNvPr>
          <p:cNvSpPr/>
          <p:nvPr/>
        </p:nvSpPr>
        <p:spPr bwMode="auto">
          <a:xfrm>
            <a:off x="6989479" y="2761578"/>
            <a:ext cx="1535112" cy="574675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defTabSz="457189" eaLnBrk="1" hangingPunct="1">
              <a:defRPr/>
            </a:pPr>
            <a:endParaRPr lang="en-US">
              <a:solidFill>
                <a:schemeClr val="tx2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8" name="TextBox 133">
            <a:extLst>
              <a:ext uri="{FF2B5EF4-FFF2-40B4-BE49-F238E27FC236}">
                <a16:creationId xmlns:a16="http://schemas.microsoft.com/office/drawing/2014/main" id="{40549EB7-E4D5-8842-9FB6-2FE6C090A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2207" y="3099715"/>
            <a:ext cx="1355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tx2"/>
                </a:solidFill>
                <a:cs typeface="Geneva" charset="0"/>
              </a:rPr>
              <a:t>Data Catalog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77C70AD-16D6-0A49-B958-26DD1FDF0701}"/>
              </a:ext>
            </a:extLst>
          </p:cNvPr>
          <p:cNvSpPr/>
          <p:nvPr/>
        </p:nvSpPr>
        <p:spPr>
          <a:xfrm>
            <a:off x="7051796" y="2852844"/>
            <a:ext cx="94845" cy="118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>
              <a:solidFill>
                <a:schemeClr val="tx2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5B9D2A0-A86D-0F46-A4FE-99DF7F2242A5}"/>
              </a:ext>
            </a:extLst>
          </p:cNvPr>
          <p:cNvSpPr txBox="1"/>
          <p:nvPr/>
        </p:nvSpPr>
        <p:spPr>
          <a:xfrm>
            <a:off x="7105103" y="2793328"/>
            <a:ext cx="760499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tx2"/>
                </a:solidFill>
              </a:rPr>
              <a:t>Member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444EEBA-C05B-BF46-AAB2-741DA8C4D783}"/>
              </a:ext>
            </a:extLst>
          </p:cNvPr>
          <p:cNvSpPr txBox="1"/>
          <p:nvPr/>
        </p:nvSpPr>
        <p:spPr>
          <a:xfrm>
            <a:off x="7809887" y="2794526"/>
            <a:ext cx="760499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tx2"/>
                </a:solidFill>
              </a:rPr>
              <a:t>Provider</a:t>
            </a:r>
            <a:endParaRPr lang="en-US" sz="1050" b="1">
              <a:solidFill>
                <a:schemeClr val="tx2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AE2B857-D291-0544-A6C5-F8AC2F8F0872}"/>
              </a:ext>
            </a:extLst>
          </p:cNvPr>
          <p:cNvSpPr/>
          <p:nvPr/>
        </p:nvSpPr>
        <p:spPr>
          <a:xfrm>
            <a:off x="7748524" y="2849601"/>
            <a:ext cx="94845" cy="118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>
              <a:solidFill>
                <a:schemeClr val="tx2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2E681BE-44C6-1D4E-B48B-DB93A90FDF7B}"/>
              </a:ext>
            </a:extLst>
          </p:cNvPr>
          <p:cNvSpPr txBox="1"/>
          <p:nvPr/>
        </p:nvSpPr>
        <p:spPr>
          <a:xfrm>
            <a:off x="7104107" y="2979286"/>
            <a:ext cx="619724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tx2"/>
                </a:solidFill>
              </a:rPr>
              <a:t>Claims</a:t>
            </a:r>
            <a:endParaRPr lang="en-US" sz="1050" b="1">
              <a:solidFill>
                <a:schemeClr val="tx2"/>
              </a:solidFill>
            </a:endParaRPr>
          </a:p>
        </p:txBody>
      </p:sp>
      <p:pic>
        <p:nvPicPr>
          <p:cNvPr id="1026" name="Picture 2" descr="Image result for kubernetes icon">
            <a:extLst>
              <a:ext uri="{FF2B5EF4-FFF2-40B4-BE49-F238E27FC236}">
                <a16:creationId xmlns:a16="http://schemas.microsoft.com/office/drawing/2014/main" id="{879601EF-BB33-E342-85E3-5D2671C9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775" y="2394402"/>
            <a:ext cx="375274" cy="36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9FDCBFC9-26C6-9441-93CB-16640C5D54CD}"/>
              </a:ext>
            </a:extLst>
          </p:cNvPr>
          <p:cNvSpPr/>
          <p:nvPr/>
        </p:nvSpPr>
        <p:spPr bwMode="auto">
          <a:xfrm>
            <a:off x="9233822" y="2627923"/>
            <a:ext cx="2548613" cy="1629301"/>
          </a:xfrm>
          <a:prstGeom prst="rect">
            <a:avLst/>
          </a:prstGeom>
          <a:noFill/>
          <a:ln w="76200" cmpd="sng">
            <a:solidFill>
              <a:schemeClr val="accent1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defTabSz="457189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2" name="TextBox 97">
            <a:extLst>
              <a:ext uri="{FF2B5EF4-FFF2-40B4-BE49-F238E27FC236}">
                <a16:creationId xmlns:a16="http://schemas.microsoft.com/office/drawing/2014/main" id="{88C20A96-0009-7F4F-B19D-13D48EA96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6094" y="2411110"/>
            <a:ext cx="1068281" cy="40010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2000" b="1" err="1">
                <a:solidFill>
                  <a:srgbClr val="004875"/>
                </a:solidFill>
                <a:cs typeface="Geneva" charset="0"/>
              </a:rPr>
              <a:t>BDPaaS</a:t>
            </a:r>
            <a:endParaRPr lang="en-US" sz="2000" b="1">
              <a:solidFill>
                <a:srgbClr val="004875"/>
              </a:solidFill>
              <a:cs typeface="Geneva" charset="0"/>
            </a:endParaRPr>
          </a:p>
        </p:txBody>
      </p:sp>
      <p:pic>
        <p:nvPicPr>
          <p:cNvPr id="103" name="Picture 99" descr="security_blur.png">
            <a:extLst>
              <a:ext uri="{FF2B5EF4-FFF2-40B4-BE49-F238E27FC236}">
                <a16:creationId xmlns:a16="http://schemas.microsoft.com/office/drawing/2014/main" id="{EAF0E0CD-6933-724D-AB54-1DA6CD87E9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4077" y="2319724"/>
            <a:ext cx="447675" cy="4476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7DC3E6BE-4CB8-5E48-A1C5-6934AD321F55}"/>
              </a:ext>
            </a:extLst>
          </p:cNvPr>
          <p:cNvSpPr/>
          <p:nvPr/>
        </p:nvSpPr>
        <p:spPr bwMode="auto">
          <a:xfrm>
            <a:off x="9421957" y="2784115"/>
            <a:ext cx="2147420" cy="574675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defTabSz="457189" eaLnBrk="1" hangingPunct="1">
              <a:defRPr/>
            </a:pPr>
            <a:endParaRPr lang="en-US">
              <a:solidFill>
                <a:schemeClr val="tx2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6" name="Picture 83" descr="spark.png">
            <a:extLst>
              <a:ext uri="{FF2B5EF4-FFF2-40B4-BE49-F238E27FC236}">
                <a16:creationId xmlns:a16="http://schemas.microsoft.com/office/drawing/2014/main" id="{6DE85892-5C41-7848-AA33-09D0C0F357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54004" y="2765594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06" descr="2.png">
            <a:extLst>
              <a:ext uri="{FF2B5EF4-FFF2-40B4-BE49-F238E27FC236}">
                <a16:creationId xmlns:a16="http://schemas.microsoft.com/office/drawing/2014/main" id="{4081F978-68D3-B846-A7C4-2EE58979B9D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1574" y="2873015"/>
            <a:ext cx="351588" cy="274878"/>
          </a:xfrm>
          <a:prstGeom prst="rect">
            <a:avLst/>
          </a:prstGeom>
        </p:spPr>
      </p:pic>
      <p:sp>
        <p:nvSpPr>
          <p:cNvPr id="109" name="TextBox 133">
            <a:extLst>
              <a:ext uri="{FF2B5EF4-FFF2-40B4-BE49-F238E27FC236}">
                <a16:creationId xmlns:a16="http://schemas.microsoft.com/office/drawing/2014/main" id="{EEE13C9C-19DB-EE45-B319-3FCB60127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8282" y="3120665"/>
            <a:ext cx="2157991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200">
                <a:solidFill>
                  <a:schemeClr val="tx2"/>
                </a:solidFill>
                <a:cs typeface="Geneva" charset="0"/>
              </a:rPr>
              <a:t>Traditional Big Data Tools</a:t>
            </a:r>
          </a:p>
        </p:txBody>
      </p:sp>
      <p:pic>
        <p:nvPicPr>
          <p:cNvPr id="1028" name="Picture 4" descr="Image result for hive icon">
            <a:extLst>
              <a:ext uri="{FF2B5EF4-FFF2-40B4-BE49-F238E27FC236}">
                <a16:creationId xmlns:a16="http://schemas.microsoft.com/office/drawing/2014/main" id="{7741CD13-A2BB-6041-BDA0-3DC5DF97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977" y="2830449"/>
            <a:ext cx="400927" cy="36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CA2A1920-CB8A-6649-A02B-8BBF93A78878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>
            <a:off x="11081473" y="2854211"/>
            <a:ext cx="448677" cy="349816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8463BBA0-4EB1-E948-A329-887634139BF6}"/>
              </a:ext>
            </a:extLst>
          </p:cNvPr>
          <p:cNvSpPr/>
          <p:nvPr/>
        </p:nvSpPr>
        <p:spPr bwMode="auto">
          <a:xfrm>
            <a:off x="9322698" y="3424115"/>
            <a:ext cx="2372592" cy="35846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5613" eaLnBrk="1" hangingPunct="1">
              <a:defRPr/>
            </a:pPr>
            <a:r>
              <a:rPr lang="en-US" sz="1500">
                <a:solidFill>
                  <a:srgbClr val="FFFFFF"/>
                </a:solidFill>
                <a:latin typeface="Calibri" charset="0"/>
                <a:ea typeface="MS PGothic" charset="0"/>
                <a:cs typeface="Geneva" charset="0"/>
              </a:rPr>
              <a:t>YARN – Multi-tenant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CE60E13-BB7A-0F46-A900-248EAEA7DAAD}"/>
              </a:ext>
            </a:extLst>
          </p:cNvPr>
          <p:cNvSpPr/>
          <p:nvPr/>
        </p:nvSpPr>
        <p:spPr bwMode="auto">
          <a:xfrm>
            <a:off x="9328341" y="3836162"/>
            <a:ext cx="2372592" cy="35846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5613" eaLnBrk="1" hangingPunct="1">
              <a:defRPr/>
            </a:pPr>
            <a:r>
              <a:rPr lang="en-US" sz="1500">
                <a:solidFill>
                  <a:srgbClr val="FFFFFF"/>
                </a:solidFill>
                <a:latin typeface="Calibri" charset="0"/>
                <a:ea typeface="MS PGothic" charset="0"/>
                <a:cs typeface="Geneva" charset="0"/>
              </a:rPr>
              <a:t>Big Data Storage - </a:t>
            </a:r>
            <a:r>
              <a:rPr lang="en-US" sz="1500" err="1">
                <a:solidFill>
                  <a:srgbClr val="FFFFFF"/>
                </a:solidFill>
                <a:latin typeface="Calibri" charset="0"/>
                <a:ea typeface="MS PGothic" charset="0"/>
                <a:cs typeface="Geneva" charset="0"/>
              </a:rPr>
              <a:t>MapRFS</a:t>
            </a:r>
            <a:endParaRPr lang="en-US" sz="1500">
              <a:solidFill>
                <a:srgbClr val="FFFFFF"/>
              </a:solidFill>
              <a:latin typeface="Calibri" charset="0"/>
              <a:ea typeface="MS PGothic" charset="0"/>
              <a:cs typeface="Geneva" charset="0"/>
            </a:endParaRPr>
          </a:p>
        </p:txBody>
      </p:sp>
      <p:sp>
        <p:nvSpPr>
          <p:cNvPr id="110" name="Left-Right Arrow 109">
            <a:extLst>
              <a:ext uri="{FF2B5EF4-FFF2-40B4-BE49-F238E27FC236}">
                <a16:creationId xmlns:a16="http://schemas.microsoft.com/office/drawing/2014/main" id="{3CD4161F-8B0F-CE4A-91FE-70507C18DE41}"/>
              </a:ext>
            </a:extLst>
          </p:cNvPr>
          <p:cNvSpPr/>
          <p:nvPr/>
        </p:nvSpPr>
        <p:spPr>
          <a:xfrm>
            <a:off x="8726309" y="3351029"/>
            <a:ext cx="397789" cy="261527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117" name="Picture 116" descr="down-arrow.png">
            <a:extLst>
              <a:ext uri="{FF2B5EF4-FFF2-40B4-BE49-F238E27FC236}">
                <a16:creationId xmlns:a16="http://schemas.microsoft.com/office/drawing/2014/main" id="{3F148373-CA04-F149-AA4D-786FFA77D52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330313" y="2128943"/>
            <a:ext cx="385046" cy="38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Picture 4" descr="Image result for hive icon">
            <a:extLst>
              <a:ext uri="{FF2B5EF4-FFF2-40B4-BE49-F238E27FC236}">
                <a16:creationId xmlns:a16="http://schemas.microsoft.com/office/drawing/2014/main" id="{BBC02BD1-774A-5640-91C2-CC19B6792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739" y="2893799"/>
            <a:ext cx="400927" cy="36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122E2B78-C060-F24D-81FD-69121575EFD6}"/>
              </a:ext>
            </a:extLst>
          </p:cNvPr>
          <p:cNvSpPr/>
          <p:nvPr/>
        </p:nvSpPr>
        <p:spPr>
          <a:xfrm>
            <a:off x="7057439" y="3039111"/>
            <a:ext cx="94845" cy="118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>
              <a:solidFill>
                <a:schemeClr val="tx2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A2C8AF2-88E0-4D49-9B15-EEE8AED5D496}"/>
              </a:ext>
            </a:extLst>
          </p:cNvPr>
          <p:cNvSpPr txBox="1"/>
          <p:nvPr/>
        </p:nvSpPr>
        <p:spPr>
          <a:xfrm>
            <a:off x="7804241" y="2992082"/>
            <a:ext cx="760499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tx2"/>
                </a:solidFill>
              </a:rPr>
              <a:t>Clinical</a:t>
            </a:r>
            <a:endParaRPr lang="en-US" sz="1050" b="1">
              <a:solidFill>
                <a:schemeClr val="tx2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5011722-5114-424A-907B-06AC68AFC935}"/>
              </a:ext>
            </a:extLst>
          </p:cNvPr>
          <p:cNvSpPr/>
          <p:nvPr/>
        </p:nvSpPr>
        <p:spPr>
          <a:xfrm>
            <a:off x="7742878" y="3047157"/>
            <a:ext cx="94845" cy="118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>
              <a:solidFill>
                <a:schemeClr val="tx2"/>
              </a:solidFill>
            </a:endParaRPr>
          </a:p>
        </p:txBody>
      </p:sp>
      <p:pic>
        <p:nvPicPr>
          <p:cNvPr id="1030" name="Picture 6" descr="Image result for elasticsearch icon">
            <a:extLst>
              <a:ext uri="{FF2B5EF4-FFF2-40B4-BE49-F238E27FC236}">
                <a16:creationId xmlns:a16="http://schemas.microsoft.com/office/drawing/2014/main" id="{C7CFE617-1D23-0B40-A40A-44B3819C5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079" y="2877891"/>
            <a:ext cx="352063" cy="35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assandra icon">
            <a:extLst>
              <a:ext uri="{FF2B5EF4-FFF2-40B4-BE49-F238E27FC236}">
                <a16:creationId xmlns:a16="http://schemas.microsoft.com/office/drawing/2014/main" id="{95D94EB7-E5D9-234A-983E-306F34364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288" y="2837458"/>
            <a:ext cx="417689" cy="28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E2312DE3-CE81-D147-94C4-6F2D6E3BFB32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50000"/>
          </a:blip>
          <a:stretch>
            <a:fillRect/>
          </a:stretch>
        </p:blipFill>
        <p:spPr>
          <a:xfrm>
            <a:off x="3881702" y="2875467"/>
            <a:ext cx="507217" cy="206787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412AA582-B53A-DB4A-8E11-005ADCF568FA}"/>
              </a:ext>
            </a:extLst>
          </p:cNvPr>
          <p:cNvSpPr/>
          <p:nvPr/>
        </p:nvSpPr>
        <p:spPr>
          <a:xfrm>
            <a:off x="2864898" y="5499016"/>
            <a:ext cx="3907497" cy="449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Availability Zones – Optum Data Centers</a:t>
            </a:r>
          </a:p>
        </p:txBody>
      </p:sp>
      <p:sp>
        <p:nvSpPr>
          <p:cNvPr id="131" name="TextBox 126">
            <a:extLst>
              <a:ext uri="{FF2B5EF4-FFF2-40B4-BE49-F238E27FC236}">
                <a16:creationId xmlns:a16="http://schemas.microsoft.com/office/drawing/2014/main" id="{3E7038C0-41A4-A442-8720-E15383107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4008" y="4635535"/>
            <a:ext cx="639762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1200">
                <a:solidFill>
                  <a:schemeClr val="tx2"/>
                </a:solidFill>
                <a:cs typeface="Geneva" charset="0"/>
              </a:rPr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1986604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9D402-3593-2246-A62C-F6A66C034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0"/>
            <a:ext cx="8840611" cy="1074058"/>
          </a:xfrm>
        </p:spPr>
        <p:txBody>
          <a:bodyPr/>
          <a:lstStyle/>
          <a:p>
            <a:r>
              <a:rPr lang="en-US"/>
              <a:t>How to Run Data Centric Tools in OSFI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1B9307-68C7-B64A-8E5D-0D04F3E2C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39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0B99E5-580E-034D-8283-45DA80D84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pic>
        <p:nvPicPr>
          <p:cNvPr id="3074" name="Picture 2" descr="Image result for github icon">
            <a:extLst>
              <a:ext uri="{FF2B5EF4-FFF2-40B4-BE49-F238E27FC236}">
                <a16:creationId xmlns:a16="http://schemas.microsoft.com/office/drawing/2014/main" id="{A799BFA7-478A-1347-8C2C-35CA9308C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909710"/>
            <a:ext cx="903111" cy="90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jenkins icon">
            <a:extLst>
              <a:ext uri="{FF2B5EF4-FFF2-40B4-BE49-F238E27FC236}">
                <a16:creationId xmlns:a16="http://schemas.microsoft.com/office/drawing/2014/main" id="{50C2275C-91EF-7D47-BA4B-1C2210AF1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49" y="2909710"/>
            <a:ext cx="719943" cy="99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helm kubernetes icon">
            <a:extLst>
              <a:ext uri="{FF2B5EF4-FFF2-40B4-BE49-F238E27FC236}">
                <a16:creationId xmlns:a16="http://schemas.microsoft.com/office/drawing/2014/main" id="{7A4011C1-A9F7-D841-B52F-24787F2CC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13" y="2778125"/>
            <a:ext cx="1259416" cy="125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kubernetes icon">
            <a:extLst>
              <a:ext uri="{FF2B5EF4-FFF2-40B4-BE49-F238E27FC236}">
                <a16:creationId xmlns:a16="http://schemas.microsoft.com/office/drawing/2014/main" id="{C70172E4-3795-B44F-A800-A2293FDD6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107" y="2957949"/>
            <a:ext cx="830473" cy="80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9239C8-8314-944C-9CC2-AF00D3EDB54E}"/>
              </a:ext>
            </a:extLst>
          </p:cNvPr>
          <p:cNvSpPr/>
          <p:nvPr/>
        </p:nvSpPr>
        <p:spPr>
          <a:xfrm>
            <a:off x="6581419" y="1964269"/>
            <a:ext cx="2435930" cy="1512711"/>
          </a:xfrm>
          <a:prstGeom prst="rect">
            <a:avLst/>
          </a:prstGeom>
          <a:noFill/>
          <a:ln>
            <a:solidFill>
              <a:srgbClr val="C56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7" name="Snip Single Corner Rectangle 6">
            <a:extLst>
              <a:ext uri="{FF2B5EF4-FFF2-40B4-BE49-F238E27FC236}">
                <a16:creationId xmlns:a16="http://schemas.microsoft.com/office/drawing/2014/main" id="{5B0E96C3-3C23-0142-A955-444357BCCD5D}"/>
              </a:ext>
            </a:extLst>
          </p:cNvPr>
          <p:cNvSpPr/>
          <p:nvPr/>
        </p:nvSpPr>
        <p:spPr>
          <a:xfrm>
            <a:off x="6841063" y="2111024"/>
            <a:ext cx="886178" cy="564444"/>
          </a:xfrm>
          <a:prstGeom prst="snip1Rect">
            <a:avLst/>
          </a:prstGeom>
          <a:solidFill>
            <a:srgbClr val="E67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/>
              <a:t>Master</a:t>
            </a:r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BBCA9C2E-C015-5240-85BA-AF91AF344454}"/>
              </a:ext>
            </a:extLst>
          </p:cNvPr>
          <p:cNvSpPr/>
          <p:nvPr/>
        </p:nvSpPr>
        <p:spPr>
          <a:xfrm>
            <a:off x="7953019" y="2111024"/>
            <a:ext cx="886178" cy="564444"/>
          </a:xfrm>
          <a:prstGeom prst="snip1Rect">
            <a:avLst/>
          </a:prstGeom>
          <a:solidFill>
            <a:srgbClr val="E67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/>
              <a:t>Worker</a:t>
            </a:r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FFA02CC1-F10D-CC48-859A-CF0E0739BD30}"/>
              </a:ext>
            </a:extLst>
          </p:cNvPr>
          <p:cNvSpPr/>
          <p:nvPr/>
        </p:nvSpPr>
        <p:spPr>
          <a:xfrm>
            <a:off x="7953019" y="2819401"/>
            <a:ext cx="886178" cy="564444"/>
          </a:xfrm>
          <a:prstGeom prst="snip1Rect">
            <a:avLst/>
          </a:prstGeom>
          <a:solidFill>
            <a:srgbClr val="E67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/>
              <a:t>Worker</a:t>
            </a:r>
          </a:p>
        </p:txBody>
      </p:sp>
      <p:pic>
        <p:nvPicPr>
          <p:cNvPr id="3080" name="Picture 8" descr="Image result for hadoop spark icon">
            <a:extLst>
              <a:ext uri="{FF2B5EF4-FFF2-40B4-BE49-F238E27FC236}">
                <a16:creationId xmlns:a16="http://schemas.microsoft.com/office/drawing/2014/main" id="{C9C2A6D7-7DAC-734A-B817-B9963BF2B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149" y="2794200"/>
            <a:ext cx="857250" cy="44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hive hadoop icon">
            <a:extLst>
              <a:ext uri="{FF2B5EF4-FFF2-40B4-BE49-F238E27FC236}">
                <a16:creationId xmlns:a16="http://schemas.microsoft.com/office/drawing/2014/main" id="{5C43C764-748F-3548-8917-EE9850211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091" y="3801966"/>
            <a:ext cx="895350" cy="80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2BFE588-B768-454E-AB51-1C09F8AA8040}"/>
              </a:ext>
            </a:extLst>
          </p:cNvPr>
          <p:cNvSpPr/>
          <p:nvPr/>
        </p:nvSpPr>
        <p:spPr>
          <a:xfrm>
            <a:off x="6578244" y="3711531"/>
            <a:ext cx="1148997" cy="1187850"/>
          </a:xfrm>
          <a:prstGeom prst="rect">
            <a:avLst/>
          </a:prstGeom>
          <a:noFill/>
          <a:ln>
            <a:solidFill>
              <a:srgbClr val="C56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AC3CF9-660C-B340-9D8C-D041AE9DFC98}"/>
              </a:ext>
            </a:extLst>
          </p:cNvPr>
          <p:cNvSpPr txBox="1"/>
          <p:nvPr/>
        </p:nvSpPr>
        <p:spPr>
          <a:xfrm>
            <a:off x="6836312" y="4606648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LLAP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68104E-8AF2-E74A-8D99-D37D7B0230B4}"/>
              </a:ext>
            </a:extLst>
          </p:cNvPr>
          <p:cNvSpPr/>
          <p:nvPr/>
        </p:nvSpPr>
        <p:spPr>
          <a:xfrm>
            <a:off x="7868352" y="3711531"/>
            <a:ext cx="1148997" cy="1187850"/>
          </a:xfrm>
          <a:prstGeom prst="rect">
            <a:avLst/>
          </a:prstGeom>
          <a:noFill/>
          <a:ln>
            <a:solidFill>
              <a:srgbClr val="C56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3084" name="Picture 12" descr="Image result for jupyter icon">
            <a:extLst>
              <a:ext uri="{FF2B5EF4-FFF2-40B4-BE49-F238E27FC236}">
                <a16:creationId xmlns:a16="http://schemas.microsoft.com/office/drawing/2014/main" id="{5E3C2260-BF7F-7043-B44C-852D856F9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841" y="3828204"/>
            <a:ext cx="445398" cy="44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python icon">
            <a:extLst>
              <a:ext uri="{FF2B5EF4-FFF2-40B4-BE49-F238E27FC236}">
                <a16:creationId xmlns:a16="http://schemas.microsoft.com/office/drawing/2014/main" id="{CC1DCC40-5CB2-054B-9C0A-0E1824998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309" y="4272917"/>
            <a:ext cx="521120" cy="52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ft Bracket 9">
            <a:extLst>
              <a:ext uri="{FF2B5EF4-FFF2-40B4-BE49-F238E27FC236}">
                <a16:creationId xmlns:a16="http://schemas.microsoft.com/office/drawing/2014/main" id="{815F1250-18C3-EC40-8CE3-9BB21BA007D1}"/>
              </a:ext>
            </a:extLst>
          </p:cNvPr>
          <p:cNvSpPr/>
          <p:nvPr/>
        </p:nvSpPr>
        <p:spPr>
          <a:xfrm>
            <a:off x="9744420" y="1964269"/>
            <a:ext cx="144644" cy="3059286"/>
          </a:xfrm>
          <a:prstGeom prst="leftBracket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0BB2B9-D450-4140-B914-F9034D02F415}"/>
              </a:ext>
            </a:extLst>
          </p:cNvPr>
          <p:cNvSpPr txBox="1"/>
          <p:nvPr/>
        </p:nvSpPr>
        <p:spPr>
          <a:xfrm>
            <a:off x="9860242" y="2113113"/>
            <a:ext cx="17197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200" b="1"/>
              <a:t>HDFS with S3</a:t>
            </a:r>
          </a:p>
          <a:p>
            <a:endParaRPr lang="en-US" sz="1200" b="1"/>
          </a:p>
          <a:p>
            <a:endParaRPr lang="en-US" sz="1200" b="1"/>
          </a:p>
          <a:p>
            <a:pPr marL="285750" indent="-285750">
              <a:buFont typeface="Wingdings" pitchFamily="2" charset="2"/>
              <a:buChar char="v"/>
            </a:pPr>
            <a:r>
              <a:rPr lang="en-US" sz="1200" b="1" err="1"/>
              <a:t>MapRFS</a:t>
            </a:r>
            <a:r>
              <a:rPr lang="en-US" sz="1200" b="1"/>
              <a:t> / </a:t>
            </a:r>
            <a:r>
              <a:rPr lang="en-US" sz="1200" b="1" err="1"/>
              <a:t>BDPaaS</a:t>
            </a:r>
            <a:endParaRPr lang="en-US" sz="1200" b="1"/>
          </a:p>
          <a:p>
            <a:endParaRPr lang="en-US" sz="1200" b="1"/>
          </a:p>
          <a:p>
            <a:pPr marL="285750" indent="-285750">
              <a:buFont typeface="Wingdings" pitchFamily="2" charset="2"/>
              <a:buChar char="v"/>
            </a:pPr>
            <a:r>
              <a:rPr lang="en-US" sz="1200" b="1"/>
              <a:t>ISCSI Block Storage - Flash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1200" b="1"/>
          </a:p>
          <a:p>
            <a:pPr marL="285750" indent="-285750">
              <a:buFont typeface="Wingdings" pitchFamily="2" charset="2"/>
              <a:buChar char="v"/>
            </a:pPr>
            <a:r>
              <a:rPr lang="en-US" sz="1200" b="1"/>
              <a:t>NFS NAS/Flash</a:t>
            </a:r>
          </a:p>
          <a:p>
            <a:endParaRPr lang="en-US" sz="1200" b="1"/>
          </a:p>
          <a:p>
            <a:endParaRPr lang="en-US" sz="1200" b="1"/>
          </a:p>
          <a:p>
            <a:pPr marL="285750" indent="-285750">
              <a:buFont typeface="Wingdings" pitchFamily="2" charset="2"/>
              <a:buChar char="v"/>
            </a:pPr>
            <a:r>
              <a:rPr lang="en-US" sz="1200" b="1"/>
              <a:t>Optum Object-Store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E6C6B97-D27B-D344-9C98-C5D448C8646D}"/>
              </a:ext>
            </a:extLst>
          </p:cNvPr>
          <p:cNvSpPr/>
          <p:nvPr/>
        </p:nvSpPr>
        <p:spPr>
          <a:xfrm>
            <a:off x="1591733" y="3263320"/>
            <a:ext cx="383823" cy="16709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0A7A37BF-6C3D-9848-A74C-AE2B2BE71B18}"/>
              </a:ext>
            </a:extLst>
          </p:cNvPr>
          <p:cNvSpPr/>
          <p:nvPr/>
        </p:nvSpPr>
        <p:spPr>
          <a:xfrm>
            <a:off x="3007482" y="3265508"/>
            <a:ext cx="383823" cy="16709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3B64EF8-7D0D-B048-824E-892C0E514994}"/>
              </a:ext>
            </a:extLst>
          </p:cNvPr>
          <p:cNvSpPr/>
          <p:nvPr/>
        </p:nvSpPr>
        <p:spPr>
          <a:xfrm>
            <a:off x="4605807" y="3263320"/>
            <a:ext cx="383823" cy="16709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FEBBC150-32C6-2F44-A1E3-D17D2D6EAC6C}"/>
              </a:ext>
            </a:extLst>
          </p:cNvPr>
          <p:cNvSpPr/>
          <p:nvPr/>
        </p:nvSpPr>
        <p:spPr>
          <a:xfrm rot="20017846">
            <a:off x="5886178" y="2899223"/>
            <a:ext cx="579802" cy="14730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8725CDC-2EDB-344E-BA45-5AF9FF549EA1}"/>
              </a:ext>
            </a:extLst>
          </p:cNvPr>
          <p:cNvSpPr/>
          <p:nvPr/>
        </p:nvSpPr>
        <p:spPr>
          <a:xfrm rot="2120791">
            <a:off x="5782765" y="3787023"/>
            <a:ext cx="612421" cy="17566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8EE6731-8685-A34D-B78E-69870EF66392}"/>
              </a:ext>
            </a:extLst>
          </p:cNvPr>
          <p:cNvSpPr/>
          <p:nvPr/>
        </p:nvSpPr>
        <p:spPr>
          <a:xfrm>
            <a:off x="9218079" y="2755549"/>
            <a:ext cx="383823" cy="16709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F0783568-6D15-3344-800A-3996E7540A09}"/>
              </a:ext>
            </a:extLst>
          </p:cNvPr>
          <p:cNvSpPr/>
          <p:nvPr/>
        </p:nvSpPr>
        <p:spPr>
          <a:xfrm>
            <a:off x="9165339" y="4138365"/>
            <a:ext cx="383823" cy="16709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760140-718F-9A41-9E36-9675E96587A2}"/>
              </a:ext>
            </a:extLst>
          </p:cNvPr>
          <p:cNvSpPr txBox="1"/>
          <p:nvPr/>
        </p:nvSpPr>
        <p:spPr>
          <a:xfrm>
            <a:off x="377748" y="3979479"/>
            <a:ext cx="12139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/>
              <a:t>Clone Optum Chart repo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b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/>
              <a:t>Customize Charts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985A22-662C-FC4C-9896-7CF75AEAFB85}"/>
              </a:ext>
            </a:extLst>
          </p:cNvPr>
          <p:cNvSpPr txBox="1"/>
          <p:nvPr/>
        </p:nvSpPr>
        <p:spPr>
          <a:xfrm>
            <a:off x="1962691" y="3979479"/>
            <a:ext cx="12139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/>
              <a:t>Create and test build pipeline</a:t>
            </a:r>
          </a:p>
          <a:p>
            <a:endParaRPr lang="en-US" sz="1100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4B75C0-6779-8346-B7B0-6BEA20B18123}"/>
              </a:ext>
            </a:extLst>
          </p:cNvPr>
          <p:cNvSpPr txBox="1"/>
          <p:nvPr/>
        </p:nvSpPr>
        <p:spPr>
          <a:xfrm>
            <a:off x="3426093" y="3982679"/>
            <a:ext cx="12139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/>
              <a:t>Deploy applications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b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/>
              <a:t>Manage versions</a:t>
            </a:r>
          </a:p>
          <a:p>
            <a:endParaRPr lang="en-US" sz="1100" b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0B8764-BFAF-FB48-82C6-6539CF8C4778}"/>
              </a:ext>
            </a:extLst>
          </p:cNvPr>
          <p:cNvSpPr txBox="1"/>
          <p:nvPr/>
        </p:nvSpPr>
        <p:spPr>
          <a:xfrm>
            <a:off x="7280933" y="5080000"/>
            <a:ext cx="1213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Applications</a:t>
            </a:r>
          </a:p>
          <a:p>
            <a:endParaRPr lang="en-US" sz="1100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68619D-6885-244F-A072-B46B6436BE0B}"/>
              </a:ext>
            </a:extLst>
          </p:cNvPr>
          <p:cNvSpPr txBox="1"/>
          <p:nvPr/>
        </p:nvSpPr>
        <p:spPr>
          <a:xfrm>
            <a:off x="10006464" y="5079999"/>
            <a:ext cx="1213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Big Data Store</a:t>
            </a:r>
          </a:p>
          <a:p>
            <a:endParaRPr lang="en-US" sz="1100" b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D5AF72-CC63-9F41-AE56-4143130E5476}"/>
              </a:ext>
            </a:extLst>
          </p:cNvPr>
          <p:cNvSpPr txBox="1"/>
          <p:nvPr/>
        </p:nvSpPr>
        <p:spPr>
          <a:xfrm>
            <a:off x="416277" y="1671029"/>
            <a:ext cx="5865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Reusable and customizable Big Data tools will be published and managed in Optum Helm Chart repo</a:t>
            </a:r>
          </a:p>
        </p:txBody>
      </p:sp>
    </p:spTree>
    <p:extLst>
      <p:ext uri="{BB962C8B-B14F-4D97-AF65-F5344CB8AC3E}">
        <p14:creationId xmlns:p14="http://schemas.microsoft.com/office/powerpoint/2010/main" val="2789874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9769B806-5CCF-9542-84A2-B61AEDD97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828800"/>
            <a:ext cx="9455150" cy="2128837"/>
          </a:xfrm>
        </p:spPr>
        <p:txBody>
          <a:bodyPr/>
          <a:lstStyle/>
          <a:p>
            <a:r>
              <a:rPr lang="en-US"/>
              <a:t>Cloud Ready Applications</a:t>
            </a:r>
          </a:p>
        </p:txBody>
      </p:sp>
    </p:spTree>
    <p:extLst>
      <p:ext uri="{BB962C8B-B14F-4D97-AF65-F5344CB8AC3E}">
        <p14:creationId xmlns:p14="http://schemas.microsoft.com/office/powerpoint/2010/main" val="779841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92F19E28-1DBA-7C43-A704-743FB67096B9}"/>
              </a:ext>
            </a:extLst>
          </p:cNvPr>
          <p:cNvGrpSpPr/>
          <p:nvPr/>
        </p:nvGrpSpPr>
        <p:grpSpPr>
          <a:xfrm>
            <a:off x="9544670" y="4126955"/>
            <a:ext cx="1646049" cy="1362645"/>
            <a:chOff x="4007644" y="2503232"/>
            <a:chExt cx="1678842" cy="138979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4F6C82E-B61C-3340-9651-09BFB263C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7644" y="2543367"/>
              <a:ext cx="1678842" cy="1349657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669F5F7-63AD-DB43-A89E-187A115161AF}"/>
                </a:ext>
              </a:extLst>
            </p:cNvPr>
            <p:cNvSpPr/>
            <p:nvPr/>
          </p:nvSpPr>
          <p:spPr bwMode="auto">
            <a:xfrm>
              <a:off x="4365015" y="2503232"/>
              <a:ext cx="990600" cy="5755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53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+=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F3068-C81E-024E-BA05-1D316B38D3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1CA000-BE3A-174C-BA4A-DF3E7F63D4A3}"/>
              </a:ext>
            </a:extLst>
          </p:cNvPr>
          <p:cNvSpPr/>
          <p:nvPr/>
        </p:nvSpPr>
        <p:spPr bwMode="auto">
          <a:xfrm>
            <a:off x="1111979" y="2500633"/>
            <a:ext cx="1568165" cy="27492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019709-E69C-6845-9A2C-79CB8B436FEF}"/>
              </a:ext>
            </a:extLst>
          </p:cNvPr>
          <p:cNvSpPr txBox="1"/>
          <p:nvPr/>
        </p:nvSpPr>
        <p:spPr>
          <a:xfrm>
            <a:off x="1018407" y="2490931"/>
            <a:ext cx="1812835" cy="819456"/>
          </a:xfrm>
          <a:prstGeom prst="rect">
            <a:avLst/>
          </a:prstGeom>
          <a:noFill/>
        </p:spPr>
        <p:txBody>
          <a:bodyPr wrap="none" lIns="179308" tIns="143447" rIns="179308" bIns="14344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275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 Components</a:t>
            </a:r>
            <a:br>
              <a:rPr lang="en-US" sz="1275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275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(A, B, C, D,)</a:t>
            </a:r>
            <a:br>
              <a:rPr lang="en-US" sz="1275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endParaRPr lang="en-US" sz="1275" b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B89387-4E6C-294F-B261-6182AC1C87C8}"/>
              </a:ext>
            </a:extLst>
          </p:cNvPr>
          <p:cNvSpPr/>
          <p:nvPr/>
        </p:nvSpPr>
        <p:spPr bwMode="auto">
          <a:xfrm>
            <a:off x="6219763" y="2500633"/>
            <a:ext cx="1806637" cy="3104089"/>
          </a:xfrm>
          <a:prstGeom prst="rect">
            <a:avLst/>
          </a:prstGeom>
          <a:noFill/>
          <a:ln>
            <a:noFill/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91258-7EF9-8C4F-B3F2-03FB52BE2B51}"/>
              </a:ext>
            </a:extLst>
          </p:cNvPr>
          <p:cNvSpPr txBox="1"/>
          <p:nvPr/>
        </p:nvSpPr>
        <p:spPr>
          <a:xfrm>
            <a:off x="6151047" y="2475701"/>
            <a:ext cx="2611132" cy="670056"/>
          </a:xfrm>
          <a:prstGeom prst="rect">
            <a:avLst/>
          </a:prstGeom>
          <a:noFill/>
        </p:spPr>
        <p:txBody>
          <a:bodyPr wrap="none" lIns="179308" tIns="143447" rIns="179308" bIns="14344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3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 Component </a:t>
            </a:r>
            <a:br>
              <a:rPr lang="en-US" sz="1373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373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Sets (A+ B +C= Solution X)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EBA8C-ED39-E54A-AB19-536C15DFC82A}"/>
              </a:ext>
            </a:extLst>
          </p:cNvPr>
          <p:cNvSpPr txBox="1"/>
          <p:nvPr/>
        </p:nvSpPr>
        <p:spPr>
          <a:xfrm>
            <a:off x="9337923" y="2788448"/>
            <a:ext cx="2066111" cy="479876"/>
          </a:xfrm>
          <a:prstGeom prst="rect">
            <a:avLst/>
          </a:prstGeom>
          <a:noFill/>
        </p:spPr>
        <p:txBody>
          <a:bodyPr wrap="none" lIns="179308" tIns="143447" rIns="179308" bIns="14344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3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 Core Products</a:t>
            </a:r>
            <a:endParaRPr lang="en-US" sz="1373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32D24A64-3EF0-1B41-A9BE-5B57C59FAE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7533" y="197375"/>
            <a:ext cx="10564148" cy="89965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3802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rgbClr val="55565A"/>
                </a:solidFill>
              </a:rPr>
              <a:t>Cloud </a:t>
            </a:r>
            <a:r>
              <a:rPr lang="en-US" sz="2400" b="1">
                <a:solidFill>
                  <a:srgbClr val="55565A"/>
                </a:solidFill>
              </a:rPr>
              <a:t>| </a:t>
            </a:r>
            <a:r>
              <a:rPr lang="en-US" sz="2400">
                <a:solidFill>
                  <a:schemeClr val="accent1"/>
                </a:solidFill>
              </a:rPr>
              <a:t>Customer Maturity Solution Evolution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C9258F76-D545-EE46-938F-FDC13A5F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982" y="3315690"/>
            <a:ext cx="1054604" cy="841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1438B32-79AD-6B43-8EAE-BB67DF4783AD}"/>
              </a:ext>
            </a:extLst>
          </p:cNvPr>
          <p:cNvSpPr txBox="1"/>
          <p:nvPr/>
        </p:nvSpPr>
        <p:spPr>
          <a:xfrm>
            <a:off x="10133270" y="3464520"/>
            <a:ext cx="359405" cy="615554"/>
          </a:xfrm>
          <a:prstGeom prst="rect">
            <a:avLst/>
          </a:prstGeom>
          <a:noFill/>
        </p:spPr>
        <p:txBody>
          <a:bodyPr wrap="square" lIns="179308" tIns="143447" rIns="179308" bIns="14344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B72D85-06BE-314B-A41E-F300C9A3E786}"/>
              </a:ext>
            </a:extLst>
          </p:cNvPr>
          <p:cNvSpPr/>
          <p:nvPr/>
        </p:nvSpPr>
        <p:spPr bwMode="auto">
          <a:xfrm>
            <a:off x="9313925" y="2813378"/>
            <a:ext cx="2000448" cy="27492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28B5675-A4A2-4F42-8E51-80C111636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746" y="3320178"/>
            <a:ext cx="869553" cy="69388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7CC38A5-6F68-1741-956C-DF59C6146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461" y="4554108"/>
            <a:ext cx="779323" cy="5926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156728-D9A4-2847-8C36-9B0F863B33D4}"/>
              </a:ext>
            </a:extLst>
          </p:cNvPr>
          <p:cNvSpPr/>
          <p:nvPr/>
        </p:nvSpPr>
        <p:spPr bwMode="auto">
          <a:xfrm>
            <a:off x="1267851" y="4210791"/>
            <a:ext cx="298847" cy="1041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4915B-7474-6741-9E7A-01C3E81038C5}"/>
              </a:ext>
            </a:extLst>
          </p:cNvPr>
          <p:cNvSpPr/>
          <p:nvPr/>
        </p:nvSpPr>
        <p:spPr bwMode="auto">
          <a:xfrm rot="16200000">
            <a:off x="1906162" y="3865575"/>
            <a:ext cx="298847" cy="104141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74000">
                <a:schemeClr val="bg1">
                  <a:lumMod val="85000"/>
                </a:schemeClr>
              </a:gs>
              <a:gs pos="82000">
                <a:schemeClr val="bg1">
                  <a:lumMod val="8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888D45-9E4C-BA44-87B8-46067D0F2289}"/>
              </a:ext>
            </a:extLst>
          </p:cNvPr>
          <p:cNvSpPr/>
          <p:nvPr/>
        </p:nvSpPr>
        <p:spPr bwMode="auto">
          <a:xfrm>
            <a:off x="2014383" y="4360672"/>
            <a:ext cx="298847" cy="10414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D5CF5F-19CF-5E4A-B833-3DCDAFD34912}"/>
              </a:ext>
            </a:extLst>
          </p:cNvPr>
          <p:cNvSpPr/>
          <p:nvPr/>
        </p:nvSpPr>
        <p:spPr bwMode="auto">
          <a:xfrm>
            <a:off x="1812509" y="3429795"/>
            <a:ext cx="298847" cy="10414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CEE39A-1C88-C441-8E54-3B6420B62C40}"/>
              </a:ext>
            </a:extLst>
          </p:cNvPr>
          <p:cNvSpPr/>
          <p:nvPr/>
        </p:nvSpPr>
        <p:spPr bwMode="auto">
          <a:xfrm rot="16200000">
            <a:off x="2218014" y="3592747"/>
            <a:ext cx="298847" cy="104141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4CD365-9467-F749-A8C2-B834C563A5F1}"/>
              </a:ext>
            </a:extLst>
          </p:cNvPr>
          <p:cNvSpPr/>
          <p:nvPr/>
        </p:nvSpPr>
        <p:spPr bwMode="auto">
          <a:xfrm>
            <a:off x="1425275" y="4695224"/>
            <a:ext cx="298847" cy="1041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969F63-691E-394F-AD43-613FB62FB03B}"/>
              </a:ext>
            </a:extLst>
          </p:cNvPr>
          <p:cNvSpPr/>
          <p:nvPr/>
        </p:nvSpPr>
        <p:spPr bwMode="auto">
          <a:xfrm>
            <a:off x="1301391" y="3414854"/>
            <a:ext cx="298847" cy="1041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7FF502-E834-AD43-900D-5A9D5B5FE3FD}"/>
              </a:ext>
            </a:extLst>
          </p:cNvPr>
          <p:cNvSpPr/>
          <p:nvPr/>
        </p:nvSpPr>
        <p:spPr bwMode="auto">
          <a:xfrm>
            <a:off x="1255498" y="3996251"/>
            <a:ext cx="298847" cy="1041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65252E-8FEE-3043-A9ED-DF3C7997073C}"/>
              </a:ext>
            </a:extLst>
          </p:cNvPr>
          <p:cNvSpPr/>
          <p:nvPr/>
        </p:nvSpPr>
        <p:spPr bwMode="auto">
          <a:xfrm>
            <a:off x="1906162" y="4704994"/>
            <a:ext cx="298847" cy="1041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2EAE41-3532-864F-8FF3-1E94D319A107}"/>
              </a:ext>
            </a:extLst>
          </p:cNvPr>
          <p:cNvSpPr/>
          <p:nvPr/>
        </p:nvSpPr>
        <p:spPr bwMode="auto">
          <a:xfrm>
            <a:off x="1352514" y="3657594"/>
            <a:ext cx="298847" cy="1041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52BCB-0BCC-9B40-AC85-5815FCDB41D0}"/>
              </a:ext>
            </a:extLst>
          </p:cNvPr>
          <p:cNvSpPr/>
          <p:nvPr/>
        </p:nvSpPr>
        <p:spPr bwMode="auto">
          <a:xfrm>
            <a:off x="1566698" y="4210791"/>
            <a:ext cx="298847" cy="1041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3D7E33-AB81-2A4C-94B8-CDDFD402701A}"/>
              </a:ext>
            </a:extLst>
          </p:cNvPr>
          <p:cNvSpPr/>
          <p:nvPr/>
        </p:nvSpPr>
        <p:spPr bwMode="auto">
          <a:xfrm>
            <a:off x="1267851" y="4509638"/>
            <a:ext cx="298847" cy="1041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0C3A2A8-9B8C-A74D-85D7-D944287EE893}"/>
              </a:ext>
            </a:extLst>
          </p:cNvPr>
          <p:cNvSpPr/>
          <p:nvPr/>
        </p:nvSpPr>
        <p:spPr bwMode="auto">
          <a:xfrm>
            <a:off x="8906515" y="1970278"/>
            <a:ext cx="2777485" cy="52298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67">
                <a:solidFill>
                  <a:schemeClr val="accent6">
                    <a:lumMod val="25000"/>
                  </a:schemeClr>
                </a:solidFill>
                <a:ea typeface="Segoe UI" pitchFamily="34" charset="0"/>
                <a:cs typeface="Segoe UI" pitchFamily="34" charset="0"/>
              </a:rPr>
              <a:t>HealthCare Cloud &amp; Platform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FCD557-4C08-7B43-A249-6B74954BFFE3}"/>
              </a:ext>
            </a:extLst>
          </p:cNvPr>
          <p:cNvSpPr/>
          <p:nvPr/>
        </p:nvSpPr>
        <p:spPr bwMode="auto">
          <a:xfrm>
            <a:off x="9416483" y="3203499"/>
            <a:ext cx="1796112" cy="1069140"/>
          </a:xfrm>
          <a:prstGeom prst="rect">
            <a:avLst/>
          </a:prstGeom>
          <a:solidFill>
            <a:schemeClr val="accent2">
              <a:lumMod val="20000"/>
              <a:lumOff val="80000"/>
              <a:alpha val="28000"/>
            </a:schemeClr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BBE98-D73F-8240-B065-95905A1DDB9D}"/>
              </a:ext>
            </a:extLst>
          </p:cNvPr>
          <p:cNvSpPr txBox="1"/>
          <p:nvPr/>
        </p:nvSpPr>
        <p:spPr>
          <a:xfrm>
            <a:off x="10089877" y="4198136"/>
            <a:ext cx="538448" cy="615554"/>
          </a:xfrm>
          <a:prstGeom prst="rect">
            <a:avLst/>
          </a:prstGeom>
          <a:noFill/>
        </p:spPr>
        <p:txBody>
          <a:bodyPr wrap="none" lIns="179308" tIns="143447" rIns="179308" bIns="14344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5F4EF0F-3CD7-7B48-AA5F-61821AB4AEBA}"/>
              </a:ext>
            </a:extLst>
          </p:cNvPr>
          <p:cNvGrpSpPr/>
          <p:nvPr/>
        </p:nvGrpSpPr>
        <p:grpSpPr>
          <a:xfrm>
            <a:off x="6293253" y="4512798"/>
            <a:ext cx="646347" cy="711285"/>
            <a:chOff x="2118087" y="4364705"/>
            <a:chExt cx="659223" cy="72545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8419891-0DD6-4C47-8DBC-E3ABFAD88424}"/>
                </a:ext>
              </a:extLst>
            </p:cNvPr>
            <p:cNvGrpSpPr/>
            <p:nvPr/>
          </p:nvGrpSpPr>
          <p:grpSpPr>
            <a:xfrm>
              <a:off x="2124753" y="4364705"/>
              <a:ext cx="652557" cy="725455"/>
              <a:chOff x="3975096" y="3192462"/>
              <a:chExt cx="815194" cy="895523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CB5084FD-AAF6-3B46-BC3D-AFFDC0FEA909}"/>
                  </a:ext>
                </a:extLst>
              </p:cNvPr>
              <p:cNvSpPr/>
              <p:nvPr/>
            </p:nvSpPr>
            <p:spPr bwMode="auto">
              <a:xfrm>
                <a:off x="3975096" y="3192462"/>
                <a:ext cx="815194" cy="895523"/>
              </a:xfrm>
              <a:prstGeom prst="rect">
                <a:avLst/>
              </a:prstGeom>
              <a:solidFill>
                <a:schemeClr val="bg1">
                  <a:lumMod val="95000"/>
                  <a:alpha val="88000"/>
                </a:schemeClr>
              </a:solidFill>
              <a:ln w="2222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08B4558-1D41-E945-AA23-E084F583E0C6}"/>
                  </a:ext>
                </a:extLst>
              </p:cNvPr>
              <p:cNvSpPr/>
              <p:nvPr/>
            </p:nvSpPr>
            <p:spPr bwMode="auto">
              <a:xfrm>
                <a:off x="4073700" y="35885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D67D079F-9838-DC41-A32B-25E2B063AD69}"/>
                  </a:ext>
                </a:extLst>
              </p:cNvPr>
              <p:cNvSpPr/>
              <p:nvPr/>
            </p:nvSpPr>
            <p:spPr bwMode="auto">
              <a:xfrm>
                <a:off x="4073700" y="32837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2552055-F8F5-B848-9AC2-0AC19D9F5730}"/>
                  </a:ext>
                </a:extLst>
              </p:cNvPr>
              <p:cNvSpPr/>
              <p:nvPr/>
            </p:nvSpPr>
            <p:spPr bwMode="auto">
              <a:xfrm>
                <a:off x="4226100" y="37409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3BE51B4-3E5D-4248-A69A-4A7361E163EE}"/>
                  </a:ext>
                </a:extLst>
              </p:cNvPr>
              <p:cNvSpPr/>
              <p:nvPr/>
            </p:nvSpPr>
            <p:spPr bwMode="auto">
              <a:xfrm>
                <a:off x="4226100" y="34361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9641E0A-9EE4-5D47-A9FA-81DCFEBE25F4}"/>
                  </a:ext>
                </a:extLst>
              </p:cNvPr>
              <p:cNvSpPr/>
              <p:nvPr/>
            </p:nvSpPr>
            <p:spPr bwMode="auto">
              <a:xfrm>
                <a:off x="4378500" y="38933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4FC730E-23D1-BE49-9317-41461299C843}"/>
                  </a:ext>
                </a:extLst>
              </p:cNvPr>
              <p:cNvSpPr/>
              <p:nvPr/>
            </p:nvSpPr>
            <p:spPr bwMode="auto">
              <a:xfrm>
                <a:off x="4378500" y="32837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E509A53-5314-9D4E-8C9C-487DEBE13B92}"/>
                  </a:ext>
                </a:extLst>
              </p:cNvPr>
              <p:cNvSpPr/>
              <p:nvPr/>
            </p:nvSpPr>
            <p:spPr bwMode="auto">
              <a:xfrm>
                <a:off x="4378500" y="35885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5C3D616A-6FEA-B54F-96F1-C30F32AF880C}"/>
                  </a:ext>
                </a:extLst>
              </p:cNvPr>
              <p:cNvSpPr/>
              <p:nvPr/>
            </p:nvSpPr>
            <p:spPr bwMode="auto">
              <a:xfrm>
                <a:off x="4073700" y="38933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83909DA-7308-564B-B2BB-FD16A3283A5E}"/>
                </a:ext>
              </a:extLst>
            </p:cNvPr>
            <p:cNvSpPr/>
            <p:nvPr/>
          </p:nvSpPr>
          <p:spPr bwMode="auto">
            <a:xfrm>
              <a:off x="2118087" y="4364705"/>
              <a:ext cx="659223" cy="725455"/>
            </a:xfrm>
            <a:prstGeom prst="rect">
              <a:avLst/>
            </a:prstGeom>
            <a:solidFill>
              <a:schemeClr val="bg1">
                <a:lumMod val="95000"/>
                <a:alpha val="82000"/>
              </a:schemeClr>
            </a:soli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AE1C3D1-89E1-9E40-B4D9-C6D2D981C735}"/>
              </a:ext>
            </a:extLst>
          </p:cNvPr>
          <p:cNvGrpSpPr/>
          <p:nvPr/>
        </p:nvGrpSpPr>
        <p:grpSpPr>
          <a:xfrm>
            <a:off x="9510332" y="3411138"/>
            <a:ext cx="646347" cy="711285"/>
            <a:chOff x="2118087" y="4364705"/>
            <a:chExt cx="659223" cy="725455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8114CA7-7A13-CC48-917E-BEF3AE8053CC}"/>
                </a:ext>
              </a:extLst>
            </p:cNvPr>
            <p:cNvGrpSpPr/>
            <p:nvPr/>
          </p:nvGrpSpPr>
          <p:grpSpPr>
            <a:xfrm>
              <a:off x="2124753" y="4364705"/>
              <a:ext cx="652557" cy="725455"/>
              <a:chOff x="3975096" y="3192462"/>
              <a:chExt cx="815194" cy="895523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EFDFAD6D-7F3F-7D4D-B7EB-B0C85D871ACA}"/>
                  </a:ext>
                </a:extLst>
              </p:cNvPr>
              <p:cNvSpPr/>
              <p:nvPr/>
            </p:nvSpPr>
            <p:spPr bwMode="auto">
              <a:xfrm>
                <a:off x="3975096" y="3192462"/>
                <a:ext cx="815194" cy="895523"/>
              </a:xfrm>
              <a:prstGeom prst="rect">
                <a:avLst/>
              </a:prstGeom>
              <a:solidFill>
                <a:schemeClr val="bg1">
                  <a:lumMod val="95000"/>
                  <a:alpha val="88000"/>
                </a:schemeClr>
              </a:solidFill>
              <a:ln w="2222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4465025-E171-254B-9380-194D57C90CA1}"/>
                  </a:ext>
                </a:extLst>
              </p:cNvPr>
              <p:cNvSpPr/>
              <p:nvPr/>
            </p:nvSpPr>
            <p:spPr bwMode="auto">
              <a:xfrm>
                <a:off x="4073700" y="35885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7E66CEE-C574-3C4C-AC23-F59006C92899}"/>
                  </a:ext>
                </a:extLst>
              </p:cNvPr>
              <p:cNvSpPr/>
              <p:nvPr/>
            </p:nvSpPr>
            <p:spPr bwMode="auto">
              <a:xfrm>
                <a:off x="4073700" y="32837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463C775-D1BF-B94A-9B6A-591554752CED}"/>
                  </a:ext>
                </a:extLst>
              </p:cNvPr>
              <p:cNvSpPr/>
              <p:nvPr/>
            </p:nvSpPr>
            <p:spPr bwMode="auto">
              <a:xfrm>
                <a:off x="4226100" y="37409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7A8A15E-CABD-F546-81C5-21AD5F02A1D5}"/>
                  </a:ext>
                </a:extLst>
              </p:cNvPr>
              <p:cNvSpPr/>
              <p:nvPr/>
            </p:nvSpPr>
            <p:spPr bwMode="auto">
              <a:xfrm>
                <a:off x="4226100" y="34361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4861B0D-56FC-2145-A2E7-A1F014B52D2E}"/>
                  </a:ext>
                </a:extLst>
              </p:cNvPr>
              <p:cNvSpPr/>
              <p:nvPr/>
            </p:nvSpPr>
            <p:spPr bwMode="auto">
              <a:xfrm>
                <a:off x="4378500" y="38933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E6A492D-DD87-474C-ADE3-ECC02ED4802B}"/>
                  </a:ext>
                </a:extLst>
              </p:cNvPr>
              <p:cNvSpPr/>
              <p:nvPr/>
            </p:nvSpPr>
            <p:spPr bwMode="auto">
              <a:xfrm>
                <a:off x="4378500" y="32837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F2BC0FF-A97D-EB41-85C7-3C5F22DB4CD7}"/>
                  </a:ext>
                </a:extLst>
              </p:cNvPr>
              <p:cNvSpPr/>
              <p:nvPr/>
            </p:nvSpPr>
            <p:spPr bwMode="auto">
              <a:xfrm>
                <a:off x="4378500" y="35885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3B14B4DF-021E-F74A-BC49-99BD14433E1D}"/>
                  </a:ext>
                </a:extLst>
              </p:cNvPr>
              <p:cNvSpPr/>
              <p:nvPr/>
            </p:nvSpPr>
            <p:spPr bwMode="auto">
              <a:xfrm>
                <a:off x="4073700" y="38933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57D8B0F-1A63-E84D-B1E2-8C61E838A415}"/>
                </a:ext>
              </a:extLst>
            </p:cNvPr>
            <p:cNvSpPr/>
            <p:nvPr/>
          </p:nvSpPr>
          <p:spPr bwMode="auto">
            <a:xfrm>
              <a:off x="2118087" y="4364705"/>
              <a:ext cx="659223" cy="725455"/>
            </a:xfrm>
            <a:prstGeom prst="rect">
              <a:avLst/>
            </a:prstGeom>
            <a:solidFill>
              <a:schemeClr val="bg1">
                <a:lumMod val="95000"/>
                <a:alpha val="82000"/>
              </a:schemeClr>
            </a:soli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62CB99E-4E2A-3244-8795-858C2B0A94E3}"/>
              </a:ext>
            </a:extLst>
          </p:cNvPr>
          <p:cNvGrpSpPr/>
          <p:nvPr/>
        </p:nvGrpSpPr>
        <p:grpSpPr>
          <a:xfrm>
            <a:off x="6326983" y="3299024"/>
            <a:ext cx="639811" cy="711285"/>
            <a:chOff x="3975096" y="3192462"/>
            <a:chExt cx="815194" cy="895523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C5FBF9F-2757-2B46-87EF-E848C081B336}"/>
                </a:ext>
              </a:extLst>
            </p:cNvPr>
            <p:cNvSpPr/>
            <p:nvPr/>
          </p:nvSpPr>
          <p:spPr bwMode="auto">
            <a:xfrm>
              <a:off x="3975096" y="3192462"/>
              <a:ext cx="815194" cy="895523"/>
            </a:xfrm>
            <a:prstGeom prst="rect">
              <a:avLst/>
            </a:prstGeom>
            <a:solidFill>
              <a:schemeClr val="bg1">
                <a:lumMod val="95000"/>
                <a:alpha val="88000"/>
              </a:schemeClr>
            </a:solidFill>
            <a:ln w="2222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0D65ABE-CBEB-DC4A-A5BF-9A40DA233061}"/>
                </a:ext>
              </a:extLst>
            </p:cNvPr>
            <p:cNvSpPr/>
            <p:nvPr/>
          </p:nvSpPr>
          <p:spPr bwMode="auto">
            <a:xfrm>
              <a:off x="4073700" y="3588531"/>
              <a:ext cx="304800" cy="106216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D99A0A2-49C6-9142-87EA-A3AB20828D9D}"/>
                </a:ext>
              </a:extLst>
            </p:cNvPr>
            <p:cNvSpPr/>
            <p:nvPr/>
          </p:nvSpPr>
          <p:spPr bwMode="auto">
            <a:xfrm>
              <a:off x="4073700" y="3283731"/>
              <a:ext cx="304800" cy="106216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A73CA05-AAE5-7A4B-B09B-304026492D0E}"/>
                </a:ext>
              </a:extLst>
            </p:cNvPr>
            <p:cNvSpPr/>
            <p:nvPr/>
          </p:nvSpPr>
          <p:spPr bwMode="auto">
            <a:xfrm>
              <a:off x="4226100" y="3740931"/>
              <a:ext cx="304800" cy="106216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AF6962A-53AB-3C43-8CFF-09085F54FF27}"/>
                </a:ext>
              </a:extLst>
            </p:cNvPr>
            <p:cNvSpPr/>
            <p:nvPr/>
          </p:nvSpPr>
          <p:spPr bwMode="auto">
            <a:xfrm>
              <a:off x="4226100" y="3436131"/>
              <a:ext cx="304800" cy="106216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BB3734D-5862-AC49-A4A6-D48ABE12AC35}"/>
                </a:ext>
              </a:extLst>
            </p:cNvPr>
            <p:cNvSpPr/>
            <p:nvPr/>
          </p:nvSpPr>
          <p:spPr bwMode="auto">
            <a:xfrm>
              <a:off x="4378500" y="3893331"/>
              <a:ext cx="304800" cy="106216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3996E1EF-2FCA-354C-B1E9-EE3754CCDD0C}"/>
                </a:ext>
              </a:extLst>
            </p:cNvPr>
            <p:cNvSpPr/>
            <p:nvPr/>
          </p:nvSpPr>
          <p:spPr bwMode="auto">
            <a:xfrm>
              <a:off x="4378500" y="3283731"/>
              <a:ext cx="304800" cy="106216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C4669CFA-2956-7D4D-917C-9D96B28B4D24}"/>
                </a:ext>
              </a:extLst>
            </p:cNvPr>
            <p:cNvSpPr/>
            <p:nvPr/>
          </p:nvSpPr>
          <p:spPr bwMode="auto">
            <a:xfrm>
              <a:off x="4378500" y="3588531"/>
              <a:ext cx="304800" cy="106216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8D62481-B60F-6745-94F5-42A32AAE50C9}"/>
                </a:ext>
              </a:extLst>
            </p:cNvPr>
            <p:cNvSpPr/>
            <p:nvPr/>
          </p:nvSpPr>
          <p:spPr bwMode="auto">
            <a:xfrm>
              <a:off x="4073700" y="3893331"/>
              <a:ext cx="304800" cy="106216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A9CB968-F7F5-D349-97DB-31AF989E9B60}"/>
              </a:ext>
            </a:extLst>
          </p:cNvPr>
          <p:cNvSpPr/>
          <p:nvPr/>
        </p:nvSpPr>
        <p:spPr bwMode="auto">
          <a:xfrm>
            <a:off x="6320447" y="3299024"/>
            <a:ext cx="646347" cy="711285"/>
          </a:xfrm>
          <a:prstGeom prst="rect">
            <a:avLst/>
          </a:prstGeom>
          <a:solidFill>
            <a:schemeClr val="accent2">
              <a:lumMod val="20000"/>
              <a:lumOff val="80000"/>
              <a:alpha val="82000"/>
            </a:schemeClr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01669D5-9E6B-B44D-A4FF-BB8CD0CA57A4}"/>
              </a:ext>
            </a:extLst>
          </p:cNvPr>
          <p:cNvSpPr/>
          <p:nvPr/>
        </p:nvSpPr>
        <p:spPr bwMode="auto">
          <a:xfrm>
            <a:off x="798082" y="5868163"/>
            <a:ext cx="10709905" cy="507237"/>
          </a:xfrm>
          <a:prstGeom prst="rect">
            <a:avLst/>
          </a:prstGeom>
          <a:gradFill flip="none" rotWithShape="1">
            <a:gsLst>
              <a:gs pos="9000">
                <a:schemeClr val="accent1">
                  <a:lumMod val="5000"/>
                  <a:lumOff val="95000"/>
                </a:schemeClr>
              </a:gs>
              <a:gs pos="27000">
                <a:schemeClr val="accent1">
                  <a:lumMod val="45000"/>
                  <a:lumOff val="55000"/>
                </a:schemeClr>
              </a:gs>
              <a:gs pos="83000">
                <a:schemeClr val="bg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               2019                                                                   2020</a:t>
            </a:r>
            <a:endParaRPr lang="en-US" sz="2353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BC5E529-27C5-224E-ADEF-8F47CA8429AD}"/>
              </a:ext>
            </a:extLst>
          </p:cNvPr>
          <p:cNvSpPr/>
          <p:nvPr/>
        </p:nvSpPr>
        <p:spPr>
          <a:xfrm>
            <a:off x="455588" y="1986880"/>
            <a:ext cx="346913" cy="33560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/>
              <a:t>Automation &amp; Tools 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BA8FE1D8-3D4A-5F40-B547-DF5DBAF1C61C}"/>
              </a:ext>
            </a:extLst>
          </p:cNvPr>
          <p:cNvSpPr/>
          <p:nvPr/>
        </p:nvSpPr>
        <p:spPr>
          <a:xfrm>
            <a:off x="812801" y="5604721"/>
            <a:ext cx="344740" cy="25361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65F8BF-6A44-CD48-B9A6-C37482075496}"/>
              </a:ext>
            </a:extLst>
          </p:cNvPr>
          <p:cNvSpPr txBox="1"/>
          <p:nvPr/>
        </p:nvSpPr>
        <p:spPr>
          <a:xfrm>
            <a:off x="1029862" y="5247747"/>
            <a:ext cx="1778051" cy="584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/>
              <a:t>Immature Teams trying to </a:t>
            </a:r>
          </a:p>
          <a:p>
            <a:r>
              <a:rPr lang="en-US" sz="1067"/>
              <a:t>compile components to </a:t>
            </a:r>
            <a:br>
              <a:rPr lang="en-US" sz="1067"/>
            </a:br>
            <a:r>
              <a:rPr lang="en-US" sz="1067"/>
              <a:t>Application Solutions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6ED42F-5405-794F-995E-CC15F097E7D8}"/>
              </a:ext>
            </a:extLst>
          </p:cNvPr>
          <p:cNvSpPr txBox="1"/>
          <p:nvPr/>
        </p:nvSpPr>
        <p:spPr>
          <a:xfrm>
            <a:off x="2856715" y="2725755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/>
              <a:t>Goal: Provide Teams </a:t>
            </a:r>
            <a:br>
              <a:rPr lang="en-US" sz="1600" b="1"/>
            </a:br>
            <a:r>
              <a:rPr lang="en-US" sz="1600" b="1"/>
              <a:t>with “Lego” kits / Paved Paths </a:t>
            </a:r>
            <a:br>
              <a:rPr lang="en-US" sz="1600" b="1"/>
            </a:br>
            <a:r>
              <a:rPr lang="en-US" sz="1600" b="1"/>
              <a:t>via pipelines / pattern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FBC421-FDF0-8348-A36A-0036C5642024}"/>
              </a:ext>
            </a:extLst>
          </p:cNvPr>
          <p:cNvGrpSpPr/>
          <p:nvPr/>
        </p:nvGrpSpPr>
        <p:grpSpPr>
          <a:xfrm>
            <a:off x="3267824" y="3703707"/>
            <a:ext cx="639811" cy="711285"/>
            <a:chOff x="2306381" y="3045871"/>
            <a:chExt cx="479858" cy="533464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F8AF4A5-4C16-914B-9004-E809752AD6D8}"/>
                </a:ext>
              </a:extLst>
            </p:cNvPr>
            <p:cNvSpPr/>
            <p:nvPr/>
          </p:nvSpPr>
          <p:spPr bwMode="auto">
            <a:xfrm>
              <a:off x="2306381" y="3045871"/>
              <a:ext cx="479858" cy="533464"/>
            </a:xfrm>
            <a:prstGeom prst="rect">
              <a:avLst/>
            </a:prstGeom>
            <a:solidFill>
              <a:schemeClr val="bg1">
                <a:lumMod val="95000"/>
                <a:alpha val="88000"/>
              </a:schemeClr>
            </a:solidFill>
            <a:ln w="22225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578C9B9-7A59-554B-8872-AEB75DCD432B}"/>
                </a:ext>
              </a:extLst>
            </p:cNvPr>
            <p:cNvSpPr/>
            <p:nvPr/>
          </p:nvSpPr>
          <p:spPr bwMode="auto">
            <a:xfrm>
              <a:off x="2364424" y="3281810"/>
              <a:ext cx="179418" cy="6327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2A512F9-7999-DD4E-83A0-26B1E7E8787B}"/>
                </a:ext>
              </a:extLst>
            </p:cNvPr>
            <p:cNvSpPr/>
            <p:nvPr/>
          </p:nvSpPr>
          <p:spPr bwMode="auto">
            <a:xfrm>
              <a:off x="2364424" y="3100240"/>
              <a:ext cx="179418" cy="6327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A948ED9D-8C2A-DE48-8346-D8578DB4EB54}"/>
                </a:ext>
              </a:extLst>
            </p:cNvPr>
            <p:cNvSpPr/>
            <p:nvPr/>
          </p:nvSpPr>
          <p:spPr bwMode="auto">
            <a:xfrm>
              <a:off x="2454133" y="3372595"/>
              <a:ext cx="179418" cy="6327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2F94CFE-4A34-EB48-BFCC-DAF8E8AB3CD3}"/>
                </a:ext>
              </a:extLst>
            </p:cNvPr>
            <p:cNvSpPr/>
            <p:nvPr/>
          </p:nvSpPr>
          <p:spPr bwMode="auto">
            <a:xfrm>
              <a:off x="2454133" y="3191025"/>
              <a:ext cx="179418" cy="6327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8A26DC5-B27F-3341-A3BD-9E42711384B1}"/>
                </a:ext>
              </a:extLst>
            </p:cNvPr>
            <p:cNvSpPr/>
            <p:nvPr/>
          </p:nvSpPr>
          <p:spPr bwMode="auto">
            <a:xfrm>
              <a:off x="2543842" y="3463379"/>
              <a:ext cx="179418" cy="6327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285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10B057D0-02BA-C849-B344-FD147B9A0440}"/>
                </a:ext>
              </a:extLst>
            </p:cNvPr>
            <p:cNvSpPr/>
            <p:nvPr/>
          </p:nvSpPr>
          <p:spPr bwMode="auto">
            <a:xfrm>
              <a:off x="2543842" y="3100240"/>
              <a:ext cx="179418" cy="6327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93E799-4ACF-8A4E-90DA-BB09F6E8989D}"/>
                </a:ext>
              </a:extLst>
            </p:cNvPr>
            <p:cNvSpPr/>
            <p:nvPr/>
          </p:nvSpPr>
          <p:spPr bwMode="auto">
            <a:xfrm>
              <a:off x="2543842" y="3281810"/>
              <a:ext cx="179418" cy="6327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2504748-3F50-E141-A5A8-0F2CF1A0AD05}"/>
                </a:ext>
              </a:extLst>
            </p:cNvPr>
            <p:cNvSpPr/>
            <p:nvPr/>
          </p:nvSpPr>
          <p:spPr bwMode="auto">
            <a:xfrm>
              <a:off x="2364424" y="3463379"/>
              <a:ext cx="179418" cy="6327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709E9CC-DBFE-824F-AD82-FB8F838D03E0}"/>
              </a:ext>
            </a:extLst>
          </p:cNvPr>
          <p:cNvGrpSpPr/>
          <p:nvPr/>
        </p:nvGrpSpPr>
        <p:grpSpPr>
          <a:xfrm>
            <a:off x="4685509" y="3715067"/>
            <a:ext cx="639811" cy="711285"/>
            <a:chOff x="3300208" y="3193602"/>
            <a:chExt cx="479858" cy="533464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BC85A85-719B-BA4E-8E83-3AF3E3C095C2}"/>
                </a:ext>
              </a:extLst>
            </p:cNvPr>
            <p:cNvSpPr/>
            <p:nvPr/>
          </p:nvSpPr>
          <p:spPr bwMode="auto">
            <a:xfrm>
              <a:off x="3300208" y="3193602"/>
              <a:ext cx="479858" cy="53346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88000"/>
              </a:schemeClr>
            </a:solidFill>
            <a:ln w="22225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CC6F0D2-2E11-CB40-8869-5CF12027E814}"/>
                </a:ext>
              </a:extLst>
            </p:cNvPr>
            <p:cNvSpPr/>
            <p:nvPr/>
          </p:nvSpPr>
          <p:spPr bwMode="auto">
            <a:xfrm>
              <a:off x="3358251" y="3429541"/>
              <a:ext cx="179418" cy="6327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5A717CAC-240C-0143-9025-6152AE02D524}"/>
                </a:ext>
              </a:extLst>
            </p:cNvPr>
            <p:cNvSpPr/>
            <p:nvPr/>
          </p:nvSpPr>
          <p:spPr bwMode="auto">
            <a:xfrm>
              <a:off x="3358251" y="3247971"/>
              <a:ext cx="179418" cy="6327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C6679C1-8ADC-C848-968D-5E0290C02AF1}"/>
                </a:ext>
              </a:extLst>
            </p:cNvPr>
            <p:cNvSpPr/>
            <p:nvPr/>
          </p:nvSpPr>
          <p:spPr bwMode="auto">
            <a:xfrm>
              <a:off x="3447960" y="3520326"/>
              <a:ext cx="179418" cy="6327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1B39EA3-FF5E-D545-B677-A70FAE69CCF0}"/>
                </a:ext>
              </a:extLst>
            </p:cNvPr>
            <p:cNvSpPr/>
            <p:nvPr/>
          </p:nvSpPr>
          <p:spPr bwMode="auto">
            <a:xfrm>
              <a:off x="3447960" y="3338756"/>
              <a:ext cx="179418" cy="6327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C0A48EA-8714-4A4A-A0A5-88F95A23E4E7}"/>
                </a:ext>
              </a:extLst>
            </p:cNvPr>
            <p:cNvSpPr/>
            <p:nvPr/>
          </p:nvSpPr>
          <p:spPr bwMode="auto">
            <a:xfrm>
              <a:off x="3537669" y="3611110"/>
              <a:ext cx="179418" cy="6327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8CEEE5A-F267-AA49-92E5-1A31BDC14F32}"/>
                </a:ext>
              </a:extLst>
            </p:cNvPr>
            <p:cNvSpPr/>
            <p:nvPr/>
          </p:nvSpPr>
          <p:spPr bwMode="auto">
            <a:xfrm>
              <a:off x="3537669" y="3247971"/>
              <a:ext cx="179418" cy="6327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E61B086E-C335-204F-AA6B-E20309EF44D2}"/>
                </a:ext>
              </a:extLst>
            </p:cNvPr>
            <p:cNvSpPr/>
            <p:nvPr/>
          </p:nvSpPr>
          <p:spPr bwMode="auto">
            <a:xfrm>
              <a:off x="3537669" y="3429541"/>
              <a:ext cx="179418" cy="6327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01ED7EB0-1B4F-2F44-B2A2-1C03A869D79C}"/>
                </a:ext>
              </a:extLst>
            </p:cNvPr>
            <p:cNvSpPr/>
            <p:nvPr/>
          </p:nvSpPr>
          <p:spPr bwMode="auto">
            <a:xfrm>
              <a:off x="3358251" y="3611110"/>
              <a:ext cx="179418" cy="6327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A3A561C-9238-264E-9348-591870162800}"/>
              </a:ext>
            </a:extLst>
          </p:cNvPr>
          <p:cNvSpPr/>
          <p:nvPr/>
        </p:nvSpPr>
        <p:spPr>
          <a:xfrm>
            <a:off x="3090288" y="4627471"/>
            <a:ext cx="2654339" cy="912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33"/>
              <a:t>Upon intake Teams are directed to the correct component(s) based on assessment &amp; workload placement.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507F07-FE9D-284F-8BEE-C1F8980EED57}"/>
              </a:ext>
            </a:extLst>
          </p:cNvPr>
          <p:cNvSpPr txBox="1"/>
          <p:nvPr/>
        </p:nvSpPr>
        <p:spPr>
          <a:xfrm>
            <a:off x="721976" y="5786581"/>
            <a:ext cx="56297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/>
              <a:t>Today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02B15B-8BA8-5642-B292-559FE787AC19}"/>
              </a:ext>
            </a:extLst>
          </p:cNvPr>
          <p:cNvSpPr txBox="1"/>
          <p:nvPr/>
        </p:nvSpPr>
        <p:spPr>
          <a:xfrm>
            <a:off x="7142108" y="5257801"/>
            <a:ext cx="71686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/>
              <a:t>Data S.2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B29D9D8-A450-3545-91F7-2AF19535F222}"/>
              </a:ext>
            </a:extLst>
          </p:cNvPr>
          <p:cNvSpPr txBox="1"/>
          <p:nvPr/>
        </p:nvSpPr>
        <p:spPr>
          <a:xfrm>
            <a:off x="7225657" y="3914554"/>
            <a:ext cx="71686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/>
              <a:t>Data S.1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F793F3D0-778B-7A43-A7C3-91103F8E204E}"/>
              </a:ext>
            </a:extLst>
          </p:cNvPr>
          <p:cNvSpPr/>
          <p:nvPr/>
        </p:nvSpPr>
        <p:spPr bwMode="auto">
          <a:xfrm>
            <a:off x="1012773" y="1397000"/>
            <a:ext cx="10709905" cy="52298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HealthCare Cloud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89AAAB9-020D-2E4A-A746-FAC0CF88520C}"/>
              </a:ext>
            </a:extLst>
          </p:cNvPr>
          <p:cNvSpPr txBox="1"/>
          <p:nvPr/>
        </p:nvSpPr>
        <p:spPr>
          <a:xfrm>
            <a:off x="6188857" y="5275342"/>
            <a:ext cx="70083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/>
              <a:t>Infra S.2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3DA129-0722-FF46-B385-4A5FB7801997}"/>
              </a:ext>
            </a:extLst>
          </p:cNvPr>
          <p:cNvSpPr txBox="1"/>
          <p:nvPr/>
        </p:nvSpPr>
        <p:spPr>
          <a:xfrm>
            <a:off x="5582803" y="3774546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=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311A054-00A7-2648-980A-99129221B583}"/>
              </a:ext>
            </a:extLst>
          </p:cNvPr>
          <p:cNvSpPr txBox="1"/>
          <p:nvPr/>
        </p:nvSpPr>
        <p:spPr>
          <a:xfrm>
            <a:off x="6185321" y="4076978"/>
            <a:ext cx="70083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/>
              <a:t>Infra S.1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9A10B4C1-F653-A64B-BC63-3D9142C2CBE7}"/>
              </a:ext>
            </a:extLst>
          </p:cNvPr>
          <p:cNvSpPr/>
          <p:nvPr/>
        </p:nvSpPr>
        <p:spPr bwMode="auto">
          <a:xfrm>
            <a:off x="1016000" y="1635591"/>
            <a:ext cx="7620001" cy="1108992"/>
          </a:xfrm>
          <a:prstGeom prst="rightArrow">
            <a:avLst/>
          </a:prstGeom>
          <a:solidFill>
            <a:schemeClr val="bg1"/>
          </a:solidFill>
          <a:ln>
            <a:solidFill>
              <a:schemeClr val="accent6">
                <a:lumMod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3" b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Core Product Development Teams Spend time Building Components &amp; Services </a:t>
            </a:r>
          </a:p>
        </p:txBody>
      </p:sp>
    </p:spTree>
    <p:extLst>
      <p:ext uri="{BB962C8B-B14F-4D97-AF65-F5344CB8AC3E}">
        <p14:creationId xmlns:p14="http://schemas.microsoft.com/office/powerpoint/2010/main" val="502352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D4083FAA-10FE-4540-992B-05E9B8737C74}"/>
              </a:ext>
            </a:extLst>
          </p:cNvPr>
          <p:cNvGrpSpPr/>
          <p:nvPr/>
        </p:nvGrpSpPr>
        <p:grpSpPr>
          <a:xfrm>
            <a:off x="2717291" y="2702173"/>
            <a:ext cx="1352831" cy="1042033"/>
            <a:chOff x="4007644" y="2503232"/>
            <a:chExt cx="1678842" cy="1389792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493A05E-2F83-314F-83A9-D4352C54B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7644" y="2543367"/>
              <a:ext cx="1678842" cy="1349657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8277988-A8A4-0244-8B72-557C6952C24B}"/>
                </a:ext>
              </a:extLst>
            </p:cNvPr>
            <p:cNvSpPr/>
            <p:nvPr/>
          </p:nvSpPr>
          <p:spPr bwMode="auto">
            <a:xfrm>
              <a:off x="4365015" y="2503232"/>
              <a:ext cx="990600" cy="5755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53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+=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F3068-C81E-024E-BA05-1D316B38D3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32D24A64-3EF0-1B41-A9BE-5B57C59FAE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7533" y="197375"/>
            <a:ext cx="10564148" cy="89965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3802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rgbClr val="55565A"/>
                </a:solidFill>
              </a:rPr>
              <a:t>Cloud </a:t>
            </a:r>
            <a:r>
              <a:rPr lang="en-US" sz="2400" b="1">
                <a:solidFill>
                  <a:srgbClr val="55565A"/>
                </a:solidFill>
              </a:rPr>
              <a:t>| </a:t>
            </a:r>
            <a:r>
              <a:rPr lang="en-US" sz="2400">
                <a:solidFill>
                  <a:schemeClr val="accent1"/>
                </a:solidFill>
              </a:rPr>
              <a:t>Customer Maturity Solution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94CB63-091D-344B-B302-F1031AF515C0}"/>
              </a:ext>
            </a:extLst>
          </p:cNvPr>
          <p:cNvSpPr/>
          <p:nvPr/>
        </p:nvSpPr>
        <p:spPr bwMode="auto">
          <a:xfrm>
            <a:off x="2911900" y="2500633"/>
            <a:ext cx="1796005" cy="27492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38EBD9-B53D-3D40-A9A1-3A19FD296C34}"/>
              </a:ext>
            </a:extLst>
          </p:cNvPr>
          <p:cNvSpPr txBox="1"/>
          <p:nvPr/>
        </p:nvSpPr>
        <p:spPr>
          <a:xfrm>
            <a:off x="2843187" y="2475701"/>
            <a:ext cx="1753525" cy="670056"/>
          </a:xfrm>
          <a:prstGeom prst="rect">
            <a:avLst/>
          </a:prstGeom>
          <a:noFill/>
        </p:spPr>
        <p:txBody>
          <a:bodyPr wrap="none" lIns="179308" tIns="143447" rIns="179308" bIns="14344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3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 Healthcare</a:t>
            </a:r>
            <a:br>
              <a:rPr lang="en-US" sz="1373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373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Products.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7A1C5B1-F911-5340-BD64-90A782EB9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268" y="4064253"/>
            <a:ext cx="1340344" cy="1077532"/>
          </a:xfrm>
          <a:prstGeom prst="rect">
            <a:avLst/>
          </a:prstGeom>
        </p:spPr>
      </p:pic>
      <p:sp>
        <p:nvSpPr>
          <p:cNvPr id="43" name="Right Arrow 42">
            <a:extLst>
              <a:ext uri="{FF2B5EF4-FFF2-40B4-BE49-F238E27FC236}">
                <a16:creationId xmlns:a16="http://schemas.microsoft.com/office/drawing/2014/main" id="{F07B1696-40EE-AD4F-92B3-7752ACEE76F4}"/>
              </a:ext>
            </a:extLst>
          </p:cNvPr>
          <p:cNvSpPr/>
          <p:nvPr/>
        </p:nvSpPr>
        <p:spPr bwMode="auto">
          <a:xfrm>
            <a:off x="2911901" y="4968846"/>
            <a:ext cx="5520900" cy="97794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3" b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Teams can then Spend time Building Healthcare Products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34B694E-DEC5-2140-8EBB-8FB70B23D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202" y="3057158"/>
            <a:ext cx="950049" cy="69542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49F6D2D7-5890-5947-90E1-4BB8D6AD738A}"/>
              </a:ext>
            </a:extLst>
          </p:cNvPr>
          <p:cNvSpPr/>
          <p:nvPr/>
        </p:nvSpPr>
        <p:spPr bwMode="auto">
          <a:xfrm>
            <a:off x="6167475" y="2464539"/>
            <a:ext cx="1796005" cy="27492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80BFE1D-8557-264A-97C3-8BCBFF825827}"/>
              </a:ext>
            </a:extLst>
          </p:cNvPr>
          <p:cNvSpPr txBox="1"/>
          <p:nvPr/>
        </p:nvSpPr>
        <p:spPr>
          <a:xfrm>
            <a:off x="6098759" y="2439609"/>
            <a:ext cx="1987219" cy="733407"/>
          </a:xfrm>
          <a:prstGeom prst="rect">
            <a:avLst/>
          </a:prstGeom>
          <a:noFill/>
        </p:spPr>
        <p:txBody>
          <a:bodyPr wrap="square" lIns="179308" tIns="143447" rIns="179308" bIns="14344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275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 Innovative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275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Healthcare Products</a:t>
            </a:r>
            <a:r>
              <a:rPr lang="en-US" sz="1373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2D95FE4-2EF6-0649-86B5-1033E84EE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51" y="3794242"/>
            <a:ext cx="1741668" cy="140016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3B669D2-A440-0841-BFE5-F2F1F3442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94" y="3172599"/>
            <a:ext cx="797045" cy="554807"/>
          </a:xfrm>
          <a:prstGeom prst="rect">
            <a:avLst/>
          </a:prstGeom>
        </p:spPr>
      </p:pic>
      <p:sp>
        <p:nvSpPr>
          <p:cNvPr id="72" name="Heart 71">
            <a:extLst>
              <a:ext uri="{FF2B5EF4-FFF2-40B4-BE49-F238E27FC236}">
                <a16:creationId xmlns:a16="http://schemas.microsoft.com/office/drawing/2014/main" id="{281BF327-BFD5-BE4F-A6FC-CAB4A231BB2C}"/>
              </a:ext>
            </a:extLst>
          </p:cNvPr>
          <p:cNvSpPr/>
          <p:nvPr/>
        </p:nvSpPr>
        <p:spPr bwMode="auto">
          <a:xfrm>
            <a:off x="4798669" y="3264968"/>
            <a:ext cx="1308273" cy="1574049"/>
          </a:xfrm>
          <a:prstGeom prst="hear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76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5DB2116-827E-064A-94EC-F88AE581B5B7}"/>
              </a:ext>
            </a:extLst>
          </p:cNvPr>
          <p:cNvSpPr txBox="1"/>
          <p:nvPr/>
        </p:nvSpPr>
        <p:spPr>
          <a:xfrm>
            <a:off x="4764473" y="3630449"/>
            <a:ext cx="1383231" cy="506999"/>
          </a:xfrm>
          <a:prstGeom prst="rect">
            <a:avLst/>
          </a:prstGeom>
          <a:noFill/>
        </p:spPr>
        <p:txBody>
          <a:bodyPr wrap="none" lIns="179308" tIns="143447" rIns="179308" bIns="14344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9" b="1">
                <a:solidFill>
                  <a:schemeClr val="accent1"/>
                </a:solidFill>
              </a:rPr>
              <a:t>Innovation</a:t>
            </a:r>
          </a:p>
        </p:txBody>
      </p:sp>
      <p:sp>
        <p:nvSpPr>
          <p:cNvPr id="78" name="Cross 77">
            <a:extLst>
              <a:ext uri="{FF2B5EF4-FFF2-40B4-BE49-F238E27FC236}">
                <a16:creationId xmlns:a16="http://schemas.microsoft.com/office/drawing/2014/main" id="{14EA33D0-09FD-9747-A699-A25E8FDB21E0}"/>
              </a:ext>
            </a:extLst>
          </p:cNvPr>
          <p:cNvSpPr/>
          <p:nvPr/>
        </p:nvSpPr>
        <p:spPr bwMode="auto">
          <a:xfrm>
            <a:off x="6890593" y="3767157"/>
            <a:ext cx="298847" cy="298847"/>
          </a:xfrm>
          <a:prstGeom prst="plus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5755E67C-CB1A-B34E-BBB9-98A95ED04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191" y="3183779"/>
            <a:ext cx="767069" cy="564021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0C3A2A8-9B8C-A74D-85D7-D944287EE893}"/>
              </a:ext>
            </a:extLst>
          </p:cNvPr>
          <p:cNvSpPr/>
          <p:nvPr/>
        </p:nvSpPr>
        <p:spPr bwMode="auto">
          <a:xfrm>
            <a:off x="818244" y="1391664"/>
            <a:ext cx="10709905" cy="52298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HealthCare Cloud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3C7933-AAD1-4A4F-8AD7-12C619CC7DD9}"/>
              </a:ext>
            </a:extLst>
          </p:cNvPr>
          <p:cNvSpPr txBox="1"/>
          <p:nvPr/>
        </p:nvSpPr>
        <p:spPr>
          <a:xfrm>
            <a:off x="5183408" y="3901326"/>
            <a:ext cx="538448" cy="615554"/>
          </a:xfrm>
          <a:prstGeom prst="rect">
            <a:avLst/>
          </a:prstGeom>
          <a:noFill/>
        </p:spPr>
        <p:txBody>
          <a:bodyPr wrap="none" lIns="179308" tIns="143447" rIns="179308" bIns="14344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519A0E9-6058-D749-93AE-0310989D088D}"/>
              </a:ext>
            </a:extLst>
          </p:cNvPr>
          <p:cNvSpPr txBox="1"/>
          <p:nvPr/>
        </p:nvSpPr>
        <p:spPr>
          <a:xfrm>
            <a:off x="3454765" y="3658215"/>
            <a:ext cx="538448" cy="615554"/>
          </a:xfrm>
          <a:prstGeom prst="rect">
            <a:avLst/>
          </a:prstGeom>
          <a:noFill/>
        </p:spPr>
        <p:txBody>
          <a:bodyPr wrap="none" lIns="179308" tIns="143447" rIns="179308" bIns="14344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A662945-FAC4-0041-A207-D5C6BE781A04}"/>
              </a:ext>
            </a:extLst>
          </p:cNvPr>
          <p:cNvSpPr txBox="1"/>
          <p:nvPr/>
        </p:nvSpPr>
        <p:spPr>
          <a:xfrm>
            <a:off x="3522824" y="3108215"/>
            <a:ext cx="538448" cy="615554"/>
          </a:xfrm>
          <a:prstGeom prst="rect">
            <a:avLst/>
          </a:prstGeom>
          <a:noFill/>
        </p:spPr>
        <p:txBody>
          <a:bodyPr wrap="none" lIns="179308" tIns="143447" rIns="179308" bIns="14344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8A14BF5-B216-E448-8D82-14C2569BB96F}"/>
              </a:ext>
            </a:extLst>
          </p:cNvPr>
          <p:cNvSpPr txBox="1"/>
          <p:nvPr/>
        </p:nvSpPr>
        <p:spPr>
          <a:xfrm>
            <a:off x="6749130" y="3161474"/>
            <a:ext cx="538448" cy="615554"/>
          </a:xfrm>
          <a:prstGeom prst="rect">
            <a:avLst/>
          </a:prstGeom>
          <a:noFill/>
        </p:spPr>
        <p:txBody>
          <a:bodyPr wrap="none" lIns="179308" tIns="143447" rIns="179308" bIns="14344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01669D5-9E6B-B44D-A4FF-BB8CD0CA57A4}"/>
              </a:ext>
            </a:extLst>
          </p:cNvPr>
          <p:cNvSpPr/>
          <p:nvPr/>
        </p:nvSpPr>
        <p:spPr bwMode="auto">
          <a:xfrm>
            <a:off x="798082" y="5718198"/>
            <a:ext cx="10709905" cy="507237"/>
          </a:xfrm>
          <a:prstGeom prst="rect">
            <a:avLst/>
          </a:prstGeom>
          <a:gradFill flip="none" rotWithShape="1">
            <a:gsLst>
              <a:gs pos="9000">
                <a:schemeClr val="accent1">
                  <a:lumMod val="5000"/>
                  <a:lumOff val="95000"/>
                </a:schemeClr>
              </a:gs>
              <a:gs pos="27000">
                <a:schemeClr val="accent1">
                  <a:lumMod val="45000"/>
                  <a:lumOff val="55000"/>
                </a:schemeClr>
              </a:gs>
              <a:gs pos="83000">
                <a:schemeClr val="bg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2021                                      2022                                                  </a:t>
            </a:r>
            <a:r>
              <a:rPr lang="en-US" sz="2353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Future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BC5E529-27C5-224E-ADEF-8F47CA8429AD}"/>
              </a:ext>
            </a:extLst>
          </p:cNvPr>
          <p:cNvSpPr/>
          <p:nvPr/>
        </p:nvSpPr>
        <p:spPr>
          <a:xfrm>
            <a:off x="445898" y="2362175"/>
            <a:ext cx="346913" cy="33560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/>
              <a:t>Automation &amp; Tools </a:t>
            </a:r>
          </a:p>
        </p:txBody>
      </p:sp>
    </p:spTree>
    <p:extLst>
      <p:ext uri="{BB962C8B-B14F-4D97-AF65-F5344CB8AC3E}">
        <p14:creationId xmlns:p14="http://schemas.microsoft.com/office/powerpoint/2010/main" val="3529941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D4083FAA-10FE-4540-992B-05E9B8737C74}"/>
              </a:ext>
            </a:extLst>
          </p:cNvPr>
          <p:cNvGrpSpPr/>
          <p:nvPr/>
        </p:nvGrpSpPr>
        <p:grpSpPr>
          <a:xfrm>
            <a:off x="6273291" y="2702173"/>
            <a:ext cx="1352831" cy="1042033"/>
            <a:chOff x="4007644" y="2503232"/>
            <a:chExt cx="1678842" cy="1389792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493A05E-2F83-314F-83A9-D4352C54B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7644" y="2543367"/>
              <a:ext cx="1678842" cy="1349657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8277988-A8A4-0244-8B72-557C6952C24B}"/>
                </a:ext>
              </a:extLst>
            </p:cNvPr>
            <p:cNvSpPr/>
            <p:nvPr/>
          </p:nvSpPr>
          <p:spPr bwMode="auto">
            <a:xfrm>
              <a:off x="4365015" y="2503232"/>
              <a:ext cx="990600" cy="5755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53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+=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2F19E28-1DBA-7C43-A704-743FB67096B9}"/>
              </a:ext>
            </a:extLst>
          </p:cNvPr>
          <p:cNvGrpSpPr/>
          <p:nvPr/>
        </p:nvGrpSpPr>
        <p:grpSpPr>
          <a:xfrm>
            <a:off x="4506985" y="3824032"/>
            <a:ext cx="1646049" cy="1362645"/>
            <a:chOff x="4007644" y="2503232"/>
            <a:chExt cx="1678842" cy="138979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4F6C82E-B61C-3340-9651-09BFB263C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7644" y="2543367"/>
              <a:ext cx="1678842" cy="1349657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669F5F7-63AD-DB43-A89E-187A115161AF}"/>
                </a:ext>
              </a:extLst>
            </p:cNvPr>
            <p:cNvSpPr/>
            <p:nvPr/>
          </p:nvSpPr>
          <p:spPr bwMode="auto">
            <a:xfrm>
              <a:off x="4365015" y="2503232"/>
              <a:ext cx="990600" cy="5755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53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+=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F3068-C81E-024E-BA05-1D316B38D3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1CA000-BE3A-174C-BA4A-DF3E7F63D4A3}"/>
              </a:ext>
            </a:extLst>
          </p:cNvPr>
          <p:cNvSpPr/>
          <p:nvPr/>
        </p:nvSpPr>
        <p:spPr bwMode="auto">
          <a:xfrm>
            <a:off x="809574" y="2500633"/>
            <a:ext cx="1568165" cy="27492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019709-E69C-6845-9A2C-79CB8B436FEF}"/>
              </a:ext>
            </a:extLst>
          </p:cNvPr>
          <p:cNvSpPr txBox="1"/>
          <p:nvPr/>
        </p:nvSpPr>
        <p:spPr>
          <a:xfrm>
            <a:off x="716001" y="2490931"/>
            <a:ext cx="1812835" cy="819456"/>
          </a:xfrm>
          <a:prstGeom prst="rect">
            <a:avLst/>
          </a:prstGeom>
          <a:noFill/>
        </p:spPr>
        <p:txBody>
          <a:bodyPr wrap="none" lIns="179308" tIns="143447" rIns="179308" bIns="143447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275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 Components</a:t>
            </a:r>
            <a:br>
              <a:rPr lang="en-US" sz="1275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275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(A, B, C, D,)</a:t>
            </a:r>
            <a:br>
              <a:rPr lang="en-US" sz="1275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endParaRPr lang="en-US" sz="1275" b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B89387-4E6C-294F-B261-6182AC1C87C8}"/>
              </a:ext>
            </a:extLst>
          </p:cNvPr>
          <p:cNvSpPr/>
          <p:nvPr/>
        </p:nvSpPr>
        <p:spPr bwMode="auto">
          <a:xfrm>
            <a:off x="2543524" y="2500633"/>
            <a:ext cx="1568165" cy="27492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C91258-7EF9-8C4F-B3F2-03FB52BE2B51}"/>
              </a:ext>
            </a:extLst>
          </p:cNvPr>
          <p:cNvSpPr txBox="1"/>
          <p:nvPr/>
        </p:nvSpPr>
        <p:spPr>
          <a:xfrm>
            <a:off x="2474809" y="2475701"/>
            <a:ext cx="1880162" cy="670056"/>
          </a:xfrm>
          <a:prstGeom prst="rect">
            <a:avLst/>
          </a:prstGeom>
          <a:noFill/>
        </p:spPr>
        <p:txBody>
          <a:bodyPr wrap="none" lIns="179308" tIns="143447" rIns="179308" bIns="14344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3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 Component </a:t>
            </a:r>
            <a:br>
              <a:rPr lang="en-US" sz="1373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373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Sets (A+ B +C=X)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EBA8C-ED39-E54A-AB19-536C15DFC82A}"/>
              </a:ext>
            </a:extLst>
          </p:cNvPr>
          <p:cNvSpPr txBox="1"/>
          <p:nvPr/>
        </p:nvSpPr>
        <p:spPr>
          <a:xfrm>
            <a:off x="4300238" y="2485526"/>
            <a:ext cx="2066111" cy="479876"/>
          </a:xfrm>
          <a:prstGeom prst="rect">
            <a:avLst/>
          </a:prstGeom>
          <a:noFill/>
        </p:spPr>
        <p:txBody>
          <a:bodyPr wrap="none" lIns="179308" tIns="143447" rIns="179308" bIns="14344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3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 Core Products</a:t>
            </a:r>
            <a:endParaRPr lang="en-US" sz="1373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32D24A64-3EF0-1B41-A9BE-5B57C59FAE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7533" y="197375"/>
            <a:ext cx="10564148" cy="89965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3802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rgbClr val="55565A"/>
                </a:solidFill>
              </a:rPr>
              <a:t>Cloud </a:t>
            </a:r>
            <a:r>
              <a:rPr lang="en-US" sz="2400" b="1">
                <a:solidFill>
                  <a:srgbClr val="55565A"/>
                </a:solidFill>
              </a:rPr>
              <a:t>| </a:t>
            </a:r>
            <a:r>
              <a:rPr lang="en-US" sz="2400">
                <a:solidFill>
                  <a:schemeClr val="accent1"/>
                </a:solidFill>
              </a:rPr>
              <a:t>Customer Maturity Solution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94CB63-091D-344B-B302-F1031AF515C0}"/>
              </a:ext>
            </a:extLst>
          </p:cNvPr>
          <p:cNvSpPr/>
          <p:nvPr/>
        </p:nvSpPr>
        <p:spPr bwMode="auto">
          <a:xfrm>
            <a:off x="6467900" y="2500633"/>
            <a:ext cx="1796005" cy="27492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38EBD9-B53D-3D40-A9A1-3A19FD296C34}"/>
              </a:ext>
            </a:extLst>
          </p:cNvPr>
          <p:cNvSpPr txBox="1"/>
          <p:nvPr/>
        </p:nvSpPr>
        <p:spPr>
          <a:xfrm>
            <a:off x="6399187" y="2475701"/>
            <a:ext cx="1753525" cy="670056"/>
          </a:xfrm>
          <a:prstGeom prst="rect">
            <a:avLst/>
          </a:prstGeom>
          <a:noFill/>
        </p:spPr>
        <p:txBody>
          <a:bodyPr wrap="none" lIns="179308" tIns="143447" rIns="179308" bIns="14344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373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 Healthcare</a:t>
            </a:r>
            <a:br>
              <a:rPr lang="en-US" sz="1373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373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Products.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7A1C5B1-F911-5340-BD64-90A782EB9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268" y="4064253"/>
            <a:ext cx="1340344" cy="1077532"/>
          </a:xfrm>
          <a:prstGeom prst="rect">
            <a:avLst/>
          </a:prstGeom>
        </p:spPr>
      </p:pic>
      <p:sp>
        <p:nvSpPr>
          <p:cNvPr id="43" name="Right Arrow 42">
            <a:extLst>
              <a:ext uri="{FF2B5EF4-FFF2-40B4-BE49-F238E27FC236}">
                <a16:creationId xmlns:a16="http://schemas.microsoft.com/office/drawing/2014/main" id="{F07B1696-40EE-AD4F-92B3-7752ACEE76F4}"/>
              </a:ext>
            </a:extLst>
          </p:cNvPr>
          <p:cNvSpPr/>
          <p:nvPr/>
        </p:nvSpPr>
        <p:spPr bwMode="auto">
          <a:xfrm>
            <a:off x="6467901" y="4968846"/>
            <a:ext cx="5520900" cy="97794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3" b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Teams can then Spend time Building Healthcare Products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34B694E-DEC5-2140-8EBB-8FB70B23D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202" y="3057158"/>
            <a:ext cx="950049" cy="69542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49F6D2D7-5890-5947-90E1-4BB8D6AD738A}"/>
              </a:ext>
            </a:extLst>
          </p:cNvPr>
          <p:cNvSpPr/>
          <p:nvPr/>
        </p:nvSpPr>
        <p:spPr bwMode="auto">
          <a:xfrm>
            <a:off x="9723475" y="2464539"/>
            <a:ext cx="1796005" cy="27492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80BFE1D-8557-264A-97C3-8BCBFF825827}"/>
              </a:ext>
            </a:extLst>
          </p:cNvPr>
          <p:cNvSpPr txBox="1"/>
          <p:nvPr/>
        </p:nvSpPr>
        <p:spPr>
          <a:xfrm>
            <a:off x="9654759" y="2439609"/>
            <a:ext cx="1987219" cy="733407"/>
          </a:xfrm>
          <a:prstGeom prst="rect">
            <a:avLst/>
          </a:prstGeom>
          <a:noFill/>
        </p:spPr>
        <p:txBody>
          <a:bodyPr wrap="square" lIns="179308" tIns="143447" rIns="179308" bIns="14344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275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 Innovative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275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Healthcare Products</a:t>
            </a:r>
            <a:r>
              <a:rPr lang="en-US" sz="1373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2D95FE4-2EF6-0649-86B5-1033E84EE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451" y="3794242"/>
            <a:ext cx="1741668" cy="140016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3B669D2-A440-0841-BFE5-F2F1F3442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4494" y="3172599"/>
            <a:ext cx="797045" cy="55480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9258F76-D545-EE46-938F-FDC13A5FC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297" y="3012768"/>
            <a:ext cx="1054604" cy="84155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1438B32-79AD-6B43-8EAE-BB67DF4783AD}"/>
              </a:ext>
            </a:extLst>
          </p:cNvPr>
          <p:cNvSpPr txBox="1"/>
          <p:nvPr/>
        </p:nvSpPr>
        <p:spPr>
          <a:xfrm>
            <a:off x="5095584" y="3161598"/>
            <a:ext cx="359405" cy="615554"/>
          </a:xfrm>
          <a:prstGeom prst="rect">
            <a:avLst/>
          </a:prstGeom>
          <a:noFill/>
        </p:spPr>
        <p:txBody>
          <a:bodyPr wrap="square" lIns="179308" tIns="143447" rIns="179308" bIns="14344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B72D85-06BE-314B-A41E-F300C9A3E786}"/>
              </a:ext>
            </a:extLst>
          </p:cNvPr>
          <p:cNvSpPr/>
          <p:nvPr/>
        </p:nvSpPr>
        <p:spPr bwMode="auto">
          <a:xfrm>
            <a:off x="4276240" y="2510455"/>
            <a:ext cx="2000448" cy="274922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28B5675-A4A2-4F42-8E51-80C111636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749" y="3404871"/>
            <a:ext cx="869553" cy="69388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7CC38A5-6F68-1741-956C-DF59C6146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3617" y="4184815"/>
            <a:ext cx="779323" cy="5926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156728-D9A4-2847-8C36-9B0F863B33D4}"/>
              </a:ext>
            </a:extLst>
          </p:cNvPr>
          <p:cNvSpPr/>
          <p:nvPr/>
        </p:nvSpPr>
        <p:spPr bwMode="auto">
          <a:xfrm>
            <a:off x="965446" y="4210791"/>
            <a:ext cx="298847" cy="1041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4915B-7474-6741-9E7A-01C3E81038C5}"/>
              </a:ext>
            </a:extLst>
          </p:cNvPr>
          <p:cNvSpPr/>
          <p:nvPr/>
        </p:nvSpPr>
        <p:spPr bwMode="auto">
          <a:xfrm rot="16200000">
            <a:off x="1603757" y="3865575"/>
            <a:ext cx="298847" cy="104141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74000">
                <a:schemeClr val="bg1">
                  <a:lumMod val="85000"/>
                </a:schemeClr>
              </a:gs>
              <a:gs pos="82000">
                <a:schemeClr val="bg1">
                  <a:lumMod val="8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888D45-9E4C-BA44-87B8-46067D0F2289}"/>
              </a:ext>
            </a:extLst>
          </p:cNvPr>
          <p:cNvSpPr/>
          <p:nvPr/>
        </p:nvSpPr>
        <p:spPr bwMode="auto">
          <a:xfrm>
            <a:off x="1711978" y="4360672"/>
            <a:ext cx="298847" cy="10414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D5CF5F-19CF-5E4A-B833-3DCDAFD34912}"/>
              </a:ext>
            </a:extLst>
          </p:cNvPr>
          <p:cNvSpPr/>
          <p:nvPr/>
        </p:nvSpPr>
        <p:spPr bwMode="auto">
          <a:xfrm>
            <a:off x="1510103" y="3429795"/>
            <a:ext cx="298847" cy="10414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CEE39A-1C88-C441-8E54-3B6420B62C40}"/>
              </a:ext>
            </a:extLst>
          </p:cNvPr>
          <p:cNvSpPr/>
          <p:nvPr/>
        </p:nvSpPr>
        <p:spPr bwMode="auto">
          <a:xfrm rot="16200000">
            <a:off x="1915609" y="3592747"/>
            <a:ext cx="298847" cy="104141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4CD365-9467-F749-A8C2-B834C563A5F1}"/>
              </a:ext>
            </a:extLst>
          </p:cNvPr>
          <p:cNvSpPr/>
          <p:nvPr/>
        </p:nvSpPr>
        <p:spPr bwMode="auto">
          <a:xfrm>
            <a:off x="1122870" y="4695224"/>
            <a:ext cx="298847" cy="1041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969F63-691E-394F-AD43-613FB62FB03B}"/>
              </a:ext>
            </a:extLst>
          </p:cNvPr>
          <p:cNvSpPr/>
          <p:nvPr/>
        </p:nvSpPr>
        <p:spPr bwMode="auto">
          <a:xfrm>
            <a:off x="998986" y="3414854"/>
            <a:ext cx="298847" cy="1041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7FF502-E834-AD43-900D-5A9D5B5FE3FD}"/>
              </a:ext>
            </a:extLst>
          </p:cNvPr>
          <p:cNvSpPr/>
          <p:nvPr/>
        </p:nvSpPr>
        <p:spPr bwMode="auto">
          <a:xfrm>
            <a:off x="953093" y="3996251"/>
            <a:ext cx="298847" cy="1041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65252E-8FEE-3043-A9ED-DF3C7997073C}"/>
              </a:ext>
            </a:extLst>
          </p:cNvPr>
          <p:cNvSpPr/>
          <p:nvPr/>
        </p:nvSpPr>
        <p:spPr bwMode="auto">
          <a:xfrm>
            <a:off x="1603757" y="4704994"/>
            <a:ext cx="298847" cy="1041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2EAE41-3532-864F-8FF3-1E94D319A107}"/>
              </a:ext>
            </a:extLst>
          </p:cNvPr>
          <p:cNvSpPr/>
          <p:nvPr/>
        </p:nvSpPr>
        <p:spPr bwMode="auto">
          <a:xfrm>
            <a:off x="1050109" y="3657594"/>
            <a:ext cx="298847" cy="1041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52BCB-0BCC-9B40-AC85-5815FCDB41D0}"/>
              </a:ext>
            </a:extLst>
          </p:cNvPr>
          <p:cNvSpPr/>
          <p:nvPr/>
        </p:nvSpPr>
        <p:spPr bwMode="auto">
          <a:xfrm>
            <a:off x="1264293" y="4210791"/>
            <a:ext cx="298847" cy="1041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3D7E33-AB81-2A4C-94B8-CDDFD402701A}"/>
              </a:ext>
            </a:extLst>
          </p:cNvPr>
          <p:cNvSpPr/>
          <p:nvPr/>
        </p:nvSpPr>
        <p:spPr bwMode="auto">
          <a:xfrm>
            <a:off x="965446" y="4509638"/>
            <a:ext cx="298847" cy="1041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Heart 71">
            <a:extLst>
              <a:ext uri="{FF2B5EF4-FFF2-40B4-BE49-F238E27FC236}">
                <a16:creationId xmlns:a16="http://schemas.microsoft.com/office/drawing/2014/main" id="{281BF327-BFD5-BE4F-A6FC-CAB4A231BB2C}"/>
              </a:ext>
            </a:extLst>
          </p:cNvPr>
          <p:cNvSpPr/>
          <p:nvPr/>
        </p:nvSpPr>
        <p:spPr bwMode="auto">
          <a:xfrm>
            <a:off x="8354669" y="3264968"/>
            <a:ext cx="1308273" cy="1574049"/>
          </a:xfrm>
          <a:prstGeom prst="hear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76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5DB2116-827E-064A-94EC-F88AE581B5B7}"/>
              </a:ext>
            </a:extLst>
          </p:cNvPr>
          <p:cNvSpPr txBox="1"/>
          <p:nvPr/>
        </p:nvSpPr>
        <p:spPr>
          <a:xfrm>
            <a:off x="8320473" y="3630449"/>
            <a:ext cx="1383231" cy="506999"/>
          </a:xfrm>
          <a:prstGeom prst="rect">
            <a:avLst/>
          </a:prstGeom>
          <a:noFill/>
        </p:spPr>
        <p:txBody>
          <a:bodyPr wrap="none" lIns="179308" tIns="143447" rIns="179308" bIns="14344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9" b="1">
                <a:solidFill>
                  <a:schemeClr val="accent1"/>
                </a:solidFill>
              </a:rPr>
              <a:t>Innovation</a:t>
            </a:r>
          </a:p>
        </p:txBody>
      </p:sp>
      <p:sp>
        <p:nvSpPr>
          <p:cNvPr id="78" name="Cross 77">
            <a:extLst>
              <a:ext uri="{FF2B5EF4-FFF2-40B4-BE49-F238E27FC236}">
                <a16:creationId xmlns:a16="http://schemas.microsoft.com/office/drawing/2014/main" id="{14EA33D0-09FD-9747-A699-A25E8FDB21E0}"/>
              </a:ext>
            </a:extLst>
          </p:cNvPr>
          <p:cNvSpPr/>
          <p:nvPr/>
        </p:nvSpPr>
        <p:spPr bwMode="auto">
          <a:xfrm>
            <a:off x="10446593" y="3767157"/>
            <a:ext cx="298847" cy="298847"/>
          </a:xfrm>
          <a:prstGeom prst="plus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5755E67C-CB1A-B34E-BBB9-98A95ED04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8191" y="3183779"/>
            <a:ext cx="767069" cy="564021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3531889E-DC11-3B41-B5C5-5BB98F496013}"/>
              </a:ext>
            </a:extLst>
          </p:cNvPr>
          <p:cNvSpPr/>
          <p:nvPr/>
        </p:nvSpPr>
        <p:spPr>
          <a:xfrm>
            <a:off x="830340" y="1295400"/>
            <a:ext cx="10689139" cy="460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4827" rIns="44827" rtlCol="0" anchor="ctr"/>
          <a:lstStyle/>
          <a:p>
            <a:pPr algn="ctr"/>
            <a:endParaRPr lang="en-US" sz="1373" b="1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925D063-3704-464F-9302-7A9E4BF78563}"/>
              </a:ext>
            </a:extLst>
          </p:cNvPr>
          <p:cNvSpPr txBox="1"/>
          <p:nvPr/>
        </p:nvSpPr>
        <p:spPr>
          <a:xfrm>
            <a:off x="712095" y="1348041"/>
            <a:ext cx="1878708" cy="51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 b="0">
                <a:solidFill>
                  <a:prstClr val="black"/>
                </a:solidFill>
                <a:latin typeface="Calibri"/>
              </a:defRPr>
            </a:lvl1pPr>
          </a:lstStyle>
          <a:p>
            <a:r>
              <a:rPr lang="en-US" sz="1373" b="1">
                <a:solidFill>
                  <a:schemeClr val="tx1"/>
                </a:solidFill>
                <a:latin typeface="+mn-lt"/>
              </a:rPr>
              <a:t>Infrastructure Capabilities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2ADB2B3-C8F8-BA48-9483-80759608D99A}"/>
              </a:ext>
            </a:extLst>
          </p:cNvPr>
          <p:cNvSpPr txBox="1"/>
          <p:nvPr/>
        </p:nvSpPr>
        <p:spPr>
          <a:xfrm>
            <a:off x="2396118" y="1467698"/>
            <a:ext cx="1064855" cy="303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3">
                <a:solidFill>
                  <a:schemeClr val="bg2">
                    <a:lumMod val="25000"/>
                  </a:schemeClr>
                </a:solidFill>
                <a:latin typeface="Calibri"/>
              </a:rPr>
              <a:t>Compute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232A19E-ED26-E54E-A446-54284E9872E9}"/>
              </a:ext>
            </a:extLst>
          </p:cNvPr>
          <p:cNvSpPr txBox="1"/>
          <p:nvPr/>
        </p:nvSpPr>
        <p:spPr>
          <a:xfrm>
            <a:off x="3394700" y="1476501"/>
            <a:ext cx="919125" cy="303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3">
                <a:solidFill>
                  <a:schemeClr val="bg2">
                    <a:lumMod val="25000"/>
                  </a:schemeClr>
                </a:solidFill>
                <a:latin typeface="Calibri"/>
              </a:rPr>
              <a:t>Storage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8E374A7-A0C3-F14A-8B1C-80CE855535D1}"/>
              </a:ext>
            </a:extLst>
          </p:cNvPr>
          <p:cNvSpPr txBox="1"/>
          <p:nvPr/>
        </p:nvSpPr>
        <p:spPr>
          <a:xfrm>
            <a:off x="4278424" y="1466898"/>
            <a:ext cx="1014123" cy="303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3">
                <a:solidFill>
                  <a:schemeClr val="bg2">
                    <a:lumMod val="25000"/>
                  </a:schemeClr>
                </a:solidFill>
                <a:latin typeface="Calibri"/>
              </a:rPr>
              <a:t>Network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E76DCF2-607E-DF4C-8B6B-30263837CEC6}"/>
              </a:ext>
            </a:extLst>
          </p:cNvPr>
          <p:cNvSpPr txBox="1"/>
          <p:nvPr/>
        </p:nvSpPr>
        <p:spPr>
          <a:xfrm>
            <a:off x="5237021" y="1476501"/>
            <a:ext cx="1662368" cy="303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3">
                <a:solidFill>
                  <a:schemeClr val="bg2">
                    <a:lumMod val="25000"/>
                  </a:schemeClr>
                </a:solidFill>
                <a:latin typeface="Calibri"/>
              </a:rPr>
              <a:t>Metrics/logging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5038340-4F50-FA40-B073-317424F11452}"/>
              </a:ext>
            </a:extLst>
          </p:cNvPr>
          <p:cNvSpPr txBox="1"/>
          <p:nvPr/>
        </p:nvSpPr>
        <p:spPr>
          <a:xfrm>
            <a:off x="6706546" y="1466897"/>
            <a:ext cx="748191" cy="303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3">
                <a:solidFill>
                  <a:schemeClr val="bg2">
                    <a:lumMod val="25000"/>
                  </a:schemeClr>
                </a:solidFill>
                <a:latin typeface="Calibri"/>
              </a:rPr>
              <a:t>CI/CD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A23C591-B55E-B24E-BEF6-410E86BC4CF0}"/>
              </a:ext>
            </a:extLst>
          </p:cNvPr>
          <p:cNvSpPr txBox="1"/>
          <p:nvPr/>
        </p:nvSpPr>
        <p:spPr>
          <a:xfrm>
            <a:off x="7455547" y="1466428"/>
            <a:ext cx="2122608" cy="303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3">
                <a:solidFill>
                  <a:schemeClr val="bg2">
                    <a:lumMod val="25000"/>
                  </a:schemeClr>
                </a:solidFill>
                <a:latin typeface="Calibri"/>
              </a:rPr>
              <a:t>Workload Placement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0C3A2A8-9B8C-A74D-85D7-D944287EE893}"/>
              </a:ext>
            </a:extLst>
          </p:cNvPr>
          <p:cNvSpPr/>
          <p:nvPr/>
        </p:nvSpPr>
        <p:spPr bwMode="auto">
          <a:xfrm>
            <a:off x="809574" y="1865603"/>
            <a:ext cx="10709905" cy="52298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HealthCare Cloud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3E12BEF-A52F-4140-8334-D38CC2526799}"/>
              </a:ext>
            </a:extLst>
          </p:cNvPr>
          <p:cNvSpPr txBox="1"/>
          <p:nvPr/>
        </p:nvSpPr>
        <p:spPr>
          <a:xfrm>
            <a:off x="9361511" y="1461170"/>
            <a:ext cx="2122608" cy="303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3">
                <a:solidFill>
                  <a:schemeClr val="bg2">
                    <a:lumMod val="25000"/>
                  </a:schemeClr>
                </a:solidFill>
                <a:latin typeface="Calibri"/>
              </a:rPr>
              <a:t>Security/ Monitoring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FCD557-4C08-7B43-A249-6B74954BFFE3}"/>
              </a:ext>
            </a:extLst>
          </p:cNvPr>
          <p:cNvSpPr/>
          <p:nvPr/>
        </p:nvSpPr>
        <p:spPr bwMode="auto">
          <a:xfrm>
            <a:off x="4378797" y="2900577"/>
            <a:ext cx="1796112" cy="1069140"/>
          </a:xfrm>
          <a:prstGeom prst="rect">
            <a:avLst/>
          </a:prstGeom>
          <a:solidFill>
            <a:schemeClr val="accent2">
              <a:lumMod val="20000"/>
              <a:lumOff val="80000"/>
              <a:alpha val="28000"/>
            </a:schemeClr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BBE98-D73F-8240-B065-95905A1DDB9D}"/>
              </a:ext>
            </a:extLst>
          </p:cNvPr>
          <p:cNvSpPr txBox="1"/>
          <p:nvPr/>
        </p:nvSpPr>
        <p:spPr>
          <a:xfrm>
            <a:off x="5052192" y="3895214"/>
            <a:ext cx="538448" cy="615554"/>
          </a:xfrm>
          <a:prstGeom prst="rect">
            <a:avLst/>
          </a:prstGeom>
          <a:noFill/>
        </p:spPr>
        <p:txBody>
          <a:bodyPr wrap="none" lIns="179308" tIns="143447" rIns="179308" bIns="14344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3C7933-AAD1-4A4F-8AD7-12C619CC7DD9}"/>
              </a:ext>
            </a:extLst>
          </p:cNvPr>
          <p:cNvSpPr txBox="1"/>
          <p:nvPr/>
        </p:nvSpPr>
        <p:spPr>
          <a:xfrm>
            <a:off x="8739408" y="3901326"/>
            <a:ext cx="538448" cy="615554"/>
          </a:xfrm>
          <a:prstGeom prst="rect">
            <a:avLst/>
          </a:prstGeom>
          <a:noFill/>
        </p:spPr>
        <p:txBody>
          <a:bodyPr wrap="none" lIns="179308" tIns="143447" rIns="179308" bIns="14344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519A0E9-6058-D749-93AE-0310989D088D}"/>
              </a:ext>
            </a:extLst>
          </p:cNvPr>
          <p:cNvSpPr txBox="1"/>
          <p:nvPr/>
        </p:nvSpPr>
        <p:spPr>
          <a:xfrm>
            <a:off x="7010765" y="3658215"/>
            <a:ext cx="538448" cy="615554"/>
          </a:xfrm>
          <a:prstGeom prst="rect">
            <a:avLst/>
          </a:prstGeom>
          <a:noFill/>
        </p:spPr>
        <p:txBody>
          <a:bodyPr wrap="none" lIns="179308" tIns="143447" rIns="179308" bIns="14344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A662945-FAC4-0041-A207-D5C6BE781A04}"/>
              </a:ext>
            </a:extLst>
          </p:cNvPr>
          <p:cNvSpPr txBox="1"/>
          <p:nvPr/>
        </p:nvSpPr>
        <p:spPr>
          <a:xfrm>
            <a:off x="7078824" y="3108215"/>
            <a:ext cx="538448" cy="615554"/>
          </a:xfrm>
          <a:prstGeom prst="rect">
            <a:avLst/>
          </a:prstGeom>
          <a:noFill/>
        </p:spPr>
        <p:txBody>
          <a:bodyPr wrap="none" lIns="179308" tIns="143447" rIns="179308" bIns="14344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5F4EF0F-3CD7-7B48-AA5F-61821AB4AEBA}"/>
              </a:ext>
            </a:extLst>
          </p:cNvPr>
          <p:cNvGrpSpPr/>
          <p:nvPr/>
        </p:nvGrpSpPr>
        <p:grpSpPr>
          <a:xfrm>
            <a:off x="2617015" y="4169387"/>
            <a:ext cx="646347" cy="711285"/>
            <a:chOff x="2118087" y="4364705"/>
            <a:chExt cx="659223" cy="72545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8419891-0DD6-4C47-8DBC-E3ABFAD88424}"/>
                </a:ext>
              </a:extLst>
            </p:cNvPr>
            <p:cNvGrpSpPr/>
            <p:nvPr/>
          </p:nvGrpSpPr>
          <p:grpSpPr>
            <a:xfrm>
              <a:off x="2124753" y="4364705"/>
              <a:ext cx="652557" cy="725455"/>
              <a:chOff x="3975096" y="3192462"/>
              <a:chExt cx="815194" cy="895523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CB5084FD-AAF6-3B46-BC3D-AFFDC0FEA909}"/>
                  </a:ext>
                </a:extLst>
              </p:cNvPr>
              <p:cNvSpPr/>
              <p:nvPr/>
            </p:nvSpPr>
            <p:spPr bwMode="auto">
              <a:xfrm>
                <a:off x="3975096" y="3192462"/>
                <a:ext cx="815194" cy="895523"/>
              </a:xfrm>
              <a:prstGeom prst="rect">
                <a:avLst/>
              </a:prstGeom>
              <a:solidFill>
                <a:schemeClr val="bg1">
                  <a:lumMod val="95000"/>
                  <a:alpha val="88000"/>
                </a:schemeClr>
              </a:solidFill>
              <a:ln w="2222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08B4558-1D41-E945-AA23-E084F583E0C6}"/>
                  </a:ext>
                </a:extLst>
              </p:cNvPr>
              <p:cNvSpPr/>
              <p:nvPr/>
            </p:nvSpPr>
            <p:spPr bwMode="auto">
              <a:xfrm>
                <a:off x="4073700" y="35885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D67D079F-9838-DC41-A32B-25E2B063AD69}"/>
                  </a:ext>
                </a:extLst>
              </p:cNvPr>
              <p:cNvSpPr/>
              <p:nvPr/>
            </p:nvSpPr>
            <p:spPr bwMode="auto">
              <a:xfrm>
                <a:off x="4073700" y="32837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2552055-F8F5-B848-9AC2-0AC19D9F5730}"/>
                  </a:ext>
                </a:extLst>
              </p:cNvPr>
              <p:cNvSpPr/>
              <p:nvPr/>
            </p:nvSpPr>
            <p:spPr bwMode="auto">
              <a:xfrm>
                <a:off x="4226100" y="37409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3BE51B4-3E5D-4248-A69A-4A7361E163EE}"/>
                  </a:ext>
                </a:extLst>
              </p:cNvPr>
              <p:cNvSpPr/>
              <p:nvPr/>
            </p:nvSpPr>
            <p:spPr bwMode="auto">
              <a:xfrm>
                <a:off x="4226100" y="34361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9641E0A-9EE4-5D47-A9FA-81DCFEBE25F4}"/>
                  </a:ext>
                </a:extLst>
              </p:cNvPr>
              <p:cNvSpPr/>
              <p:nvPr/>
            </p:nvSpPr>
            <p:spPr bwMode="auto">
              <a:xfrm>
                <a:off x="4378500" y="38933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4FC730E-23D1-BE49-9317-41461299C843}"/>
                  </a:ext>
                </a:extLst>
              </p:cNvPr>
              <p:cNvSpPr/>
              <p:nvPr/>
            </p:nvSpPr>
            <p:spPr bwMode="auto">
              <a:xfrm>
                <a:off x="4378500" y="32837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E509A53-5314-9D4E-8C9C-487DEBE13B92}"/>
                  </a:ext>
                </a:extLst>
              </p:cNvPr>
              <p:cNvSpPr/>
              <p:nvPr/>
            </p:nvSpPr>
            <p:spPr bwMode="auto">
              <a:xfrm>
                <a:off x="4378500" y="35885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5C3D616A-6FEA-B54F-96F1-C30F32AF880C}"/>
                  </a:ext>
                </a:extLst>
              </p:cNvPr>
              <p:cNvSpPr/>
              <p:nvPr/>
            </p:nvSpPr>
            <p:spPr bwMode="auto">
              <a:xfrm>
                <a:off x="4073700" y="38933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83909DA-7308-564B-B2BB-FD16A3283A5E}"/>
                </a:ext>
              </a:extLst>
            </p:cNvPr>
            <p:cNvSpPr/>
            <p:nvPr/>
          </p:nvSpPr>
          <p:spPr bwMode="auto">
            <a:xfrm>
              <a:off x="2118087" y="4364705"/>
              <a:ext cx="659223" cy="725455"/>
            </a:xfrm>
            <a:prstGeom prst="rect">
              <a:avLst/>
            </a:prstGeom>
            <a:solidFill>
              <a:schemeClr val="bg1">
                <a:lumMod val="95000"/>
                <a:alpha val="82000"/>
              </a:schemeClr>
            </a:soli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AE1C3D1-89E1-9E40-B4D9-C6D2D981C735}"/>
              </a:ext>
            </a:extLst>
          </p:cNvPr>
          <p:cNvGrpSpPr/>
          <p:nvPr/>
        </p:nvGrpSpPr>
        <p:grpSpPr>
          <a:xfrm>
            <a:off x="4472647" y="3108215"/>
            <a:ext cx="646347" cy="711285"/>
            <a:chOff x="2118087" y="4364705"/>
            <a:chExt cx="659223" cy="725455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8114CA7-7A13-CC48-917E-BEF3AE8053CC}"/>
                </a:ext>
              </a:extLst>
            </p:cNvPr>
            <p:cNvGrpSpPr/>
            <p:nvPr/>
          </p:nvGrpSpPr>
          <p:grpSpPr>
            <a:xfrm>
              <a:off x="2124753" y="4364705"/>
              <a:ext cx="652557" cy="725455"/>
              <a:chOff x="3975096" y="3192462"/>
              <a:chExt cx="815194" cy="895523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EFDFAD6D-7F3F-7D4D-B7EB-B0C85D871ACA}"/>
                  </a:ext>
                </a:extLst>
              </p:cNvPr>
              <p:cNvSpPr/>
              <p:nvPr/>
            </p:nvSpPr>
            <p:spPr bwMode="auto">
              <a:xfrm>
                <a:off x="3975096" y="3192462"/>
                <a:ext cx="815194" cy="895523"/>
              </a:xfrm>
              <a:prstGeom prst="rect">
                <a:avLst/>
              </a:prstGeom>
              <a:solidFill>
                <a:schemeClr val="bg1">
                  <a:lumMod val="95000"/>
                  <a:alpha val="88000"/>
                </a:schemeClr>
              </a:solidFill>
              <a:ln w="22225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4465025-E171-254B-9380-194D57C90CA1}"/>
                  </a:ext>
                </a:extLst>
              </p:cNvPr>
              <p:cNvSpPr/>
              <p:nvPr/>
            </p:nvSpPr>
            <p:spPr bwMode="auto">
              <a:xfrm>
                <a:off x="4073700" y="35885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7E66CEE-C574-3C4C-AC23-F59006C92899}"/>
                  </a:ext>
                </a:extLst>
              </p:cNvPr>
              <p:cNvSpPr/>
              <p:nvPr/>
            </p:nvSpPr>
            <p:spPr bwMode="auto">
              <a:xfrm>
                <a:off x="4073700" y="32837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463C775-D1BF-B94A-9B6A-591554752CED}"/>
                  </a:ext>
                </a:extLst>
              </p:cNvPr>
              <p:cNvSpPr/>
              <p:nvPr/>
            </p:nvSpPr>
            <p:spPr bwMode="auto">
              <a:xfrm>
                <a:off x="4226100" y="37409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7A8A15E-CABD-F546-81C5-21AD5F02A1D5}"/>
                  </a:ext>
                </a:extLst>
              </p:cNvPr>
              <p:cNvSpPr/>
              <p:nvPr/>
            </p:nvSpPr>
            <p:spPr bwMode="auto">
              <a:xfrm>
                <a:off x="4226100" y="34361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4861B0D-56FC-2145-A2E7-A1F014B52D2E}"/>
                  </a:ext>
                </a:extLst>
              </p:cNvPr>
              <p:cNvSpPr/>
              <p:nvPr/>
            </p:nvSpPr>
            <p:spPr bwMode="auto">
              <a:xfrm>
                <a:off x="4378500" y="38933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E6A492D-DD87-474C-ADE3-ECC02ED4802B}"/>
                  </a:ext>
                </a:extLst>
              </p:cNvPr>
              <p:cNvSpPr/>
              <p:nvPr/>
            </p:nvSpPr>
            <p:spPr bwMode="auto">
              <a:xfrm>
                <a:off x="4378500" y="32837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F2BC0FF-A97D-EB41-85C7-3C5F22DB4CD7}"/>
                  </a:ext>
                </a:extLst>
              </p:cNvPr>
              <p:cNvSpPr/>
              <p:nvPr/>
            </p:nvSpPr>
            <p:spPr bwMode="auto">
              <a:xfrm>
                <a:off x="4378500" y="35885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3B14B4DF-021E-F74A-BC49-99BD14433E1D}"/>
                  </a:ext>
                </a:extLst>
              </p:cNvPr>
              <p:cNvSpPr/>
              <p:nvPr/>
            </p:nvSpPr>
            <p:spPr bwMode="auto">
              <a:xfrm>
                <a:off x="4073700" y="3893331"/>
                <a:ext cx="304800" cy="106216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29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57D8B0F-1A63-E84D-B1E2-8C61E838A415}"/>
                </a:ext>
              </a:extLst>
            </p:cNvPr>
            <p:cNvSpPr/>
            <p:nvPr/>
          </p:nvSpPr>
          <p:spPr bwMode="auto">
            <a:xfrm>
              <a:off x="2118087" y="4364705"/>
              <a:ext cx="659223" cy="725455"/>
            </a:xfrm>
            <a:prstGeom prst="rect">
              <a:avLst/>
            </a:prstGeom>
            <a:solidFill>
              <a:schemeClr val="bg1">
                <a:lumMod val="95000"/>
                <a:alpha val="82000"/>
              </a:schemeClr>
            </a:soli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62CB99E-4E2A-3244-8795-858C2B0A94E3}"/>
              </a:ext>
            </a:extLst>
          </p:cNvPr>
          <p:cNvGrpSpPr/>
          <p:nvPr/>
        </p:nvGrpSpPr>
        <p:grpSpPr>
          <a:xfrm>
            <a:off x="2650744" y="3299024"/>
            <a:ext cx="639811" cy="711285"/>
            <a:chOff x="3975096" y="3192462"/>
            <a:chExt cx="815194" cy="895523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C5FBF9F-2757-2B46-87EF-E848C081B336}"/>
                </a:ext>
              </a:extLst>
            </p:cNvPr>
            <p:cNvSpPr/>
            <p:nvPr/>
          </p:nvSpPr>
          <p:spPr bwMode="auto">
            <a:xfrm>
              <a:off x="3975096" y="3192462"/>
              <a:ext cx="815194" cy="895523"/>
            </a:xfrm>
            <a:prstGeom prst="rect">
              <a:avLst/>
            </a:prstGeom>
            <a:solidFill>
              <a:schemeClr val="bg1">
                <a:lumMod val="95000"/>
                <a:alpha val="88000"/>
              </a:schemeClr>
            </a:solidFill>
            <a:ln w="22225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0D65ABE-CBEB-DC4A-A5BF-9A40DA233061}"/>
                </a:ext>
              </a:extLst>
            </p:cNvPr>
            <p:cNvSpPr/>
            <p:nvPr/>
          </p:nvSpPr>
          <p:spPr bwMode="auto">
            <a:xfrm>
              <a:off x="4073700" y="3588531"/>
              <a:ext cx="304800" cy="106216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D99A0A2-49C6-9142-87EA-A3AB20828D9D}"/>
                </a:ext>
              </a:extLst>
            </p:cNvPr>
            <p:cNvSpPr/>
            <p:nvPr/>
          </p:nvSpPr>
          <p:spPr bwMode="auto">
            <a:xfrm>
              <a:off x="4073700" y="3283731"/>
              <a:ext cx="304800" cy="106216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A73CA05-AAE5-7A4B-B09B-304026492D0E}"/>
                </a:ext>
              </a:extLst>
            </p:cNvPr>
            <p:cNvSpPr/>
            <p:nvPr/>
          </p:nvSpPr>
          <p:spPr bwMode="auto">
            <a:xfrm>
              <a:off x="4226100" y="3740931"/>
              <a:ext cx="304800" cy="106216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AF6962A-53AB-3C43-8CFF-09085F54FF27}"/>
                </a:ext>
              </a:extLst>
            </p:cNvPr>
            <p:cNvSpPr/>
            <p:nvPr/>
          </p:nvSpPr>
          <p:spPr bwMode="auto">
            <a:xfrm>
              <a:off x="4226100" y="3436131"/>
              <a:ext cx="304800" cy="106216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BB3734D-5862-AC49-A4A6-D48ABE12AC35}"/>
                </a:ext>
              </a:extLst>
            </p:cNvPr>
            <p:cNvSpPr/>
            <p:nvPr/>
          </p:nvSpPr>
          <p:spPr bwMode="auto">
            <a:xfrm>
              <a:off x="4378500" y="3893331"/>
              <a:ext cx="304800" cy="106216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3996E1EF-2FCA-354C-B1E9-EE3754CCDD0C}"/>
                </a:ext>
              </a:extLst>
            </p:cNvPr>
            <p:cNvSpPr/>
            <p:nvPr/>
          </p:nvSpPr>
          <p:spPr bwMode="auto">
            <a:xfrm>
              <a:off x="4378500" y="3283731"/>
              <a:ext cx="304800" cy="106216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C4669CFA-2956-7D4D-917C-9D96B28B4D24}"/>
                </a:ext>
              </a:extLst>
            </p:cNvPr>
            <p:cNvSpPr/>
            <p:nvPr/>
          </p:nvSpPr>
          <p:spPr bwMode="auto">
            <a:xfrm>
              <a:off x="4378500" y="3588531"/>
              <a:ext cx="304800" cy="106216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8D62481-B60F-6745-94F5-42A32AAE50C9}"/>
                </a:ext>
              </a:extLst>
            </p:cNvPr>
            <p:cNvSpPr/>
            <p:nvPr/>
          </p:nvSpPr>
          <p:spPr bwMode="auto">
            <a:xfrm>
              <a:off x="4073700" y="3893331"/>
              <a:ext cx="304800" cy="106216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9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A9CB968-F7F5-D349-97DB-31AF989E9B60}"/>
              </a:ext>
            </a:extLst>
          </p:cNvPr>
          <p:cNvSpPr/>
          <p:nvPr/>
        </p:nvSpPr>
        <p:spPr bwMode="auto">
          <a:xfrm>
            <a:off x="2644208" y="3299024"/>
            <a:ext cx="646347" cy="711285"/>
          </a:xfrm>
          <a:prstGeom prst="rect">
            <a:avLst/>
          </a:prstGeom>
          <a:solidFill>
            <a:schemeClr val="accent2">
              <a:lumMod val="20000"/>
              <a:lumOff val="80000"/>
              <a:alpha val="82000"/>
            </a:schemeClr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8A14BF5-B216-E448-8D82-14C2569BB96F}"/>
              </a:ext>
            </a:extLst>
          </p:cNvPr>
          <p:cNvSpPr txBox="1"/>
          <p:nvPr/>
        </p:nvSpPr>
        <p:spPr>
          <a:xfrm>
            <a:off x="10305130" y="3161474"/>
            <a:ext cx="538448" cy="615554"/>
          </a:xfrm>
          <a:prstGeom prst="rect">
            <a:avLst/>
          </a:prstGeom>
          <a:noFill/>
        </p:spPr>
        <p:txBody>
          <a:bodyPr wrap="none" lIns="179308" tIns="143447" rIns="179308" bIns="14344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01669D5-9E6B-B44D-A4FF-BB8CD0CA57A4}"/>
              </a:ext>
            </a:extLst>
          </p:cNvPr>
          <p:cNvSpPr/>
          <p:nvPr/>
        </p:nvSpPr>
        <p:spPr bwMode="auto">
          <a:xfrm>
            <a:off x="798082" y="5718198"/>
            <a:ext cx="10709905" cy="507237"/>
          </a:xfrm>
          <a:prstGeom prst="rect">
            <a:avLst/>
          </a:prstGeom>
          <a:gradFill flip="none" rotWithShape="1">
            <a:gsLst>
              <a:gs pos="9000">
                <a:schemeClr val="accent1">
                  <a:lumMod val="5000"/>
                  <a:lumOff val="95000"/>
                </a:schemeClr>
              </a:gs>
              <a:gs pos="27000">
                <a:schemeClr val="accent1">
                  <a:lumMod val="45000"/>
                  <a:lumOff val="55000"/>
                </a:schemeClr>
              </a:gs>
              <a:gs pos="83000">
                <a:schemeClr val="bg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2019                                   2020                      2021            </a:t>
            </a:r>
            <a:r>
              <a:rPr lang="en-US" sz="2353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Future</a:t>
            </a:r>
          </a:p>
        </p:txBody>
      </p:sp>
      <p:sp>
        <p:nvSpPr>
          <p:cNvPr id="62" name="5-Point Star 61">
            <a:extLst>
              <a:ext uri="{FF2B5EF4-FFF2-40B4-BE49-F238E27FC236}">
                <a16:creationId xmlns:a16="http://schemas.microsoft.com/office/drawing/2014/main" id="{B729A3EF-D9FB-164D-B681-AD3CF12A9C7B}"/>
              </a:ext>
            </a:extLst>
          </p:cNvPr>
          <p:cNvSpPr/>
          <p:nvPr/>
        </p:nvSpPr>
        <p:spPr bwMode="auto">
          <a:xfrm>
            <a:off x="6146651" y="4887831"/>
            <a:ext cx="505069" cy="368597"/>
          </a:xfrm>
          <a:prstGeom prst="star5">
            <a:avLst/>
          </a:prstGeom>
          <a:solidFill>
            <a:schemeClr val="accent1"/>
          </a:solidFill>
          <a:ln>
            <a:solidFill>
              <a:schemeClr val="bg2">
                <a:lumMod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9A10B4C1-F653-A64B-BC63-3D9142C2CBE7}"/>
              </a:ext>
            </a:extLst>
          </p:cNvPr>
          <p:cNvSpPr/>
          <p:nvPr/>
        </p:nvSpPr>
        <p:spPr bwMode="auto">
          <a:xfrm>
            <a:off x="809572" y="5020166"/>
            <a:ext cx="5622965" cy="9054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308" tIns="143447" rIns="179308" bIns="1434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2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73" b="1">
                <a:solidFill>
                  <a:schemeClr val="accent1"/>
                </a:solidFill>
                <a:ea typeface="Segoe UI" pitchFamily="34" charset="0"/>
                <a:cs typeface="Segoe UI" pitchFamily="34" charset="0"/>
              </a:rPr>
              <a:t>Core Teams Spend time Building Components &amp; Services 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BC5E529-27C5-224E-ADEF-8F47CA8429AD}"/>
              </a:ext>
            </a:extLst>
          </p:cNvPr>
          <p:cNvSpPr/>
          <p:nvPr/>
        </p:nvSpPr>
        <p:spPr>
          <a:xfrm>
            <a:off x="445898" y="2362175"/>
            <a:ext cx="346913" cy="33560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/>
              <a:t>Automation &amp; Tools </a:t>
            </a:r>
          </a:p>
        </p:txBody>
      </p:sp>
    </p:spTree>
    <p:extLst>
      <p:ext uri="{BB962C8B-B14F-4D97-AF65-F5344CB8AC3E}">
        <p14:creationId xmlns:p14="http://schemas.microsoft.com/office/powerpoint/2010/main" val="3484847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5930893" y="3519552"/>
            <a:ext cx="823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PUBLIC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495543" y="1124080"/>
            <a:ext cx="1810947" cy="1754326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 anchor="ctr">
            <a:spAutoFit/>
          </a:bodyPr>
          <a:lstStyle/>
          <a:p>
            <a:r>
              <a:rPr lang="en-US" sz="900" b="1">
                <a:solidFill>
                  <a:srgbClr val="626262"/>
                </a:solidFill>
                <a:cs typeface="Helvetica Light"/>
              </a:rPr>
              <a:t>Reasons to go public</a:t>
            </a:r>
          </a:p>
          <a:p>
            <a:pPr marL="128585" indent="-128585">
              <a:buFont typeface="Arial" charset="0"/>
              <a:buChar char="•"/>
            </a:pPr>
            <a:r>
              <a:rPr lang="en-US" sz="900" b="1">
                <a:solidFill>
                  <a:srgbClr val="626262"/>
                </a:solidFill>
                <a:cs typeface="Helvetica Light"/>
              </a:rPr>
              <a:t>Commercial </a:t>
            </a:r>
            <a:r>
              <a:rPr lang="en-US" sz="900">
                <a:solidFill>
                  <a:srgbClr val="626262"/>
                </a:solidFill>
                <a:cs typeface="Helvetica Light"/>
              </a:rPr>
              <a:t>intent</a:t>
            </a:r>
            <a:endParaRPr lang="en-US" sz="900" b="1">
              <a:solidFill>
                <a:srgbClr val="626262"/>
              </a:solidFill>
              <a:cs typeface="Helvetica Light"/>
            </a:endParaRPr>
          </a:p>
          <a:p>
            <a:pPr marL="128585" indent="-128585">
              <a:buFont typeface="Arial" charset="0"/>
              <a:buChar char="•"/>
            </a:pPr>
            <a:r>
              <a:rPr lang="en-US" sz="900" b="1">
                <a:solidFill>
                  <a:srgbClr val="626262"/>
                </a:solidFill>
                <a:cs typeface="Helvetica Light"/>
              </a:rPr>
              <a:t>Volatile</a:t>
            </a:r>
            <a:r>
              <a:rPr lang="en-US" sz="900">
                <a:solidFill>
                  <a:srgbClr val="626262"/>
                </a:solidFill>
                <a:cs typeface="Helvetica Light"/>
              </a:rPr>
              <a:t> Workload</a:t>
            </a:r>
          </a:p>
          <a:p>
            <a:pPr marL="128585" indent="-128585">
              <a:buFont typeface="Arial" charset="0"/>
              <a:buChar char="•"/>
            </a:pPr>
            <a:r>
              <a:rPr lang="en-US" sz="900" b="1">
                <a:solidFill>
                  <a:srgbClr val="626262"/>
                </a:solidFill>
                <a:cs typeface="Helvetica Light"/>
              </a:rPr>
              <a:t>Internet-facing B2C</a:t>
            </a:r>
            <a:r>
              <a:rPr lang="en-US" sz="900">
                <a:solidFill>
                  <a:srgbClr val="626262"/>
                </a:solidFill>
                <a:cs typeface="Helvetica Light"/>
              </a:rPr>
              <a:t> or geographically sensitive consumption</a:t>
            </a:r>
          </a:p>
          <a:p>
            <a:pPr marL="128585" indent="-128585">
              <a:buFont typeface="Arial" charset="0"/>
              <a:buChar char="•"/>
            </a:pPr>
            <a:r>
              <a:rPr lang="en-US" sz="900">
                <a:solidFill>
                  <a:srgbClr val="626262"/>
                </a:solidFill>
                <a:cs typeface="Helvetica Light"/>
              </a:rPr>
              <a:t>Workload </a:t>
            </a:r>
            <a:r>
              <a:rPr lang="en-US" sz="900" b="1">
                <a:solidFill>
                  <a:srgbClr val="626262"/>
                </a:solidFill>
                <a:cs typeface="Helvetica Light"/>
              </a:rPr>
              <a:t>Quarantine</a:t>
            </a:r>
          </a:p>
          <a:p>
            <a:pPr marL="128585" indent="-128585">
              <a:buFont typeface="Arial" charset="0"/>
              <a:buChar char="•"/>
            </a:pPr>
            <a:r>
              <a:rPr lang="en-US" sz="900">
                <a:solidFill>
                  <a:srgbClr val="626262"/>
                </a:solidFill>
                <a:cs typeface="Helvetica Light"/>
              </a:rPr>
              <a:t>Un-adopted/</a:t>
            </a:r>
            <a:r>
              <a:rPr lang="en-US" sz="900" b="1">
                <a:solidFill>
                  <a:srgbClr val="626262"/>
                </a:solidFill>
                <a:cs typeface="Helvetica Light"/>
              </a:rPr>
              <a:t>emerging</a:t>
            </a:r>
            <a:r>
              <a:rPr lang="en-US" sz="900">
                <a:solidFill>
                  <a:srgbClr val="626262"/>
                </a:solidFill>
                <a:cs typeface="Helvetica Light"/>
              </a:rPr>
              <a:t> Tech</a:t>
            </a:r>
          </a:p>
          <a:p>
            <a:pPr marL="128585" indent="-128585">
              <a:buFont typeface="Arial" charset="0"/>
              <a:buChar char="•"/>
            </a:pPr>
            <a:r>
              <a:rPr lang="en-US" sz="900">
                <a:solidFill>
                  <a:srgbClr val="626262"/>
                </a:solidFill>
                <a:cs typeface="Helvetica Light"/>
              </a:rPr>
              <a:t>Critical </a:t>
            </a:r>
            <a:r>
              <a:rPr lang="en-US" sz="900" b="1">
                <a:solidFill>
                  <a:srgbClr val="626262"/>
                </a:solidFill>
                <a:cs typeface="Helvetica Light"/>
              </a:rPr>
              <a:t>feature</a:t>
            </a:r>
            <a:r>
              <a:rPr lang="en-US" sz="900">
                <a:solidFill>
                  <a:srgbClr val="626262"/>
                </a:solidFill>
                <a:cs typeface="Helvetica Light"/>
              </a:rPr>
              <a:t> availability</a:t>
            </a:r>
          </a:p>
          <a:p>
            <a:endParaRPr lang="en-US" sz="900">
              <a:solidFill>
                <a:srgbClr val="626262"/>
              </a:solidFill>
              <a:cs typeface="Helvetica Light"/>
            </a:endParaRPr>
          </a:p>
          <a:p>
            <a:r>
              <a:rPr lang="en-US" sz="900" b="1">
                <a:solidFill>
                  <a:schemeClr val="accent1"/>
                </a:solidFill>
                <a:cs typeface="Helvetica Light"/>
              </a:rPr>
              <a:t>Otherwise, default to on-</a:t>
            </a:r>
            <a:r>
              <a:rPr lang="en-US" sz="900" b="1" err="1">
                <a:solidFill>
                  <a:schemeClr val="accent1"/>
                </a:solidFill>
                <a:cs typeface="Helvetica Light"/>
              </a:rPr>
              <a:t>prem</a:t>
            </a:r>
            <a:r>
              <a:rPr lang="en-US" sz="900" b="1">
                <a:solidFill>
                  <a:schemeClr val="accent1"/>
                </a:solidFill>
                <a:cs typeface="Helvetica Light"/>
              </a:rPr>
              <a:t> private cloud.</a:t>
            </a:r>
          </a:p>
        </p:txBody>
      </p:sp>
      <p:sp>
        <p:nvSpPr>
          <p:cNvPr id="70" name="Oval 69"/>
          <p:cNvSpPr/>
          <p:nvPr/>
        </p:nvSpPr>
        <p:spPr>
          <a:xfrm>
            <a:off x="2405953" y="2971800"/>
            <a:ext cx="969963" cy="9909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900" b="1">
                <a:solidFill>
                  <a:srgbClr val="E87722"/>
                </a:solidFill>
              </a:rPr>
              <a:t>Developer</a:t>
            </a:r>
          </a:p>
          <a:p>
            <a:pPr algn="ctr"/>
            <a:r>
              <a:rPr lang="en-US" sz="900" b="1">
                <a:solidFill>
                  <a:srgbClr val="E87722"/>
                </a:solidFill>
              </a:rPr>
              <a:t>Needs</a:t>
            </a:r>
          </a:p>
          <a:p>
            <a:pPr algn="ctr"/>
            <a:r>
              <a:rPr lang="en-US" sz="900" b="1">
                <a:solidFill>
                  <a:srgbClr val="E87722"/>
                </a:solidFill>
              </a:rPr>
              <a:t>Hosting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04867" y="4819209"/>
            <a:ext cx="54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NO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32765" y="1219319"/>
            <a:ext cx="2137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a typeface="Helvetica Light" charset="0"/>
                <a:cs typeface="Helvetica Light" charset="0"/>
              </a:rPr>
              <a:t>On-</a:t>
            </a:r>
            <a:r>
              <a:rPr lang="en-US" sz="1200" err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prem</a:t>
            </a:r>
            <a:r>
              <a:rPr lang="en-US" sz="1200">
                <a:solidFill>
                  <a:schemeClr val="accent1"/>
                </a:solidFill>
                <a:ea typeface="Helvetica Light" charset="0"/>
                <a:cs typeface="Helvetica Light" charset="0"/>
              </a:rPr>
              <a:t> private cloud is the </a:t>
            </a:r>
            <a:r>
              <a:rPr lang="en-US" sz="1200" b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default</a:t>
            </a:r>
            <a:r>
              <a:rPr lang="en-US" sz="1200">
                <a:solidFill>
                  <a:schemeClr val="accent1"/>
                </a:solidFill>
                <a:ea typeface="Helvetica Light" charset="0"/>
                <a:cs typeface="Helvetica Light" charset="0"/>
              </a:rPr>
              <a:t> </a:t>
            </a:r>
            <a:r>
              <a:rPr lang="mr-IN" sz="1200">
                <a:solidFill>
                  <a:schemeClr val="accent1"/>
                </a:solidFill>
                <a:ea typeface="Helvetica Light" charset="0"/>
                <a:cs typeface="Helvetica Light" charset="0"/>
              </a:rPr>
              <a:t>–</a:t>
            </a:r>
            <a:r>
              <a:rPr lang="en-US" sz="1200">
                <a:solidFill>
                  <a:schemeClr val="accent1"/>
                </a:solidFill>
                <a:ea typeface="Helvetica Light" charset="0"/>
                <a:cs typeface="Helvetica Light" charset="0"/>
              </a:rPr>
              <a:t> it leverages our modernization to cloud while utilizing the assets in the data centers we already own adjacent to other related applications or data.</a:t>
            </a:r>
          </a:p>
        </p:txBody>
      </p:sp>
      <p:sp>
        <p:nvSpPr>
          <p:cNvPr id="24" name="Title 2"/>
          <p:cNvSpPr>
            <a:spLocks noGrp="1"/>
          </p:cNvSpPr>
          <p:nvPr>
            <p:ph type="title"/>
          </p:nvPr>
        </p:nvSpPr>
        <p:spPr>
          <a:xfrm>
            <a:off x="223790" y="580147"/>
            <a:ext cx="10982036" cy="434975"/>
          </a:xfrm>
        </p:spPr>
        <p:txBody>
          <a:bodyPr/>
          <a:lstStyle/>
          <a:p>
            <a:r>
              <a:rPr lang="en-US"/>
              <a:t> </a:t>
            </a:r>
            <a:r>
              <a:rPr lang="en-US" sz="2667" b="1"/>
              <a:t>Health Care Cloud | </a:t>
            </a:r>
            <a:r>
              <a:rPr lang="en-US" sz="2667" b="1">
                <a:solidFill>
                  <a:schemeClr val="accent1"/>
                </a:solidFill>
              </a:rPr>
              <a:t>2018 Workload Placement Decision Tree</a:t>
            </a:r>
          </a:p>
        </p:txBody>
      </p:sp>
      <p:sp>
        <p:nvSpPr>
          <p:cNvPr id="26" name="Oval 25"/>
          <p:cNvSpPr/>
          <p:nvPr/>
        </p:nvSpPr>
        <p:spPr>
          <a:xfrm>
            <a:off x="4135437" y="2971800"/>
            <a:ext cx="969963" cy="9909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900" b="1">
                <a:solidFill>
                  <a:srgbClr val="E87722"/>
                </a:solidFill>
              </a:rPr>
              <a:t>Cloud</a:t>
            </a:r>
          </a:p>
          <a:p>
            <a:pPr algn="ctr"/>
            <a:r>
              <a:rPr lang="en-US" sz="900" b="1">
                <a:solidFill>
                  <a:srgbClr val="E87722"/>
                </a:solidFill>
              </a:rPr>
              <a:t>Ready?</a:t>
            </a:r>
          </a:p>
        </p:txBody>
      </p:sp>
      <p:sp>
        <p:nvSpPr>
          <p:cNvPr id="27" name="Oval 26"/>
          <p:cNvSpPr/>
          <p:nvPr/>
        </p:nvSpPr>
        <p:spPr>
          <a:xfrm>
            <a:off x="7162801" y="4724400"/>
            <a:ext cx="969963" cy="9909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900" b="1" err="1">
                <a:solidFill>
                  <a:srgbClr val="E87722"/>
                </a:solidFill>
              </a:rPr>
              <a:t>VMaaS</a:t>
            </a:r>
            <a:endParaRPr lang="en-US" sz="900" b="1">
              <a:solidFill>
                <a:srgbClr val="E87722"/>
              </a:solidFill>
            </a:endParaRPr>
          </a:p>
          <a:p>
            <a:pPr algn="ctr"/>
            <a:r>
              <a:rPr lang="en-US" sz="900" b="1">
                <a:solidFill>
                  <a:srgbClr val="E87722"/>
                </a:solidFill>
              </a:rPr>
              <a:t>(UCI)</a:t>
            </a:r>
          </a:p>
        </p:txBody>
      </p:sp>
      <p:sp>
        <p:nvSpPr>
          <p:cNvPr id="28" name="Oval 27"/>
          <p:cNvSpPr/>
          <p:nvPr/>
        </p:nvSpPr>
        <p:spPr>
          <a:xfrm>
            <a:off x="5572759" y="2209800"/>
            <a:ext cx="969963" cy="9909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900" b="1">
                <a:solidFill>
                  <a:srgbClr val="E87722"/>
                </a:solidFill>
              </a:rPr>
              <a:t>Public</a:t>
            </a:r>
          </a:p>
          <a:p>
            <a:pPr algn="ctr"/>
            <a:r>
              <a:rPr lang="en-US" sz="900" b="1">
                <a:solidFill>
                  <a:srgbClr val="E87722"/>
                </a:solidFill>
              </a:rPr>
              <a:t>or </a:t>
            </a:r>
          </a:p>
          <a:p>
            <a:pPr algn="ctr"/>
            <a:r>
              <a:rPr lang="en-US" sz="900" b="1">
                <a:solidFill>
                  <a:srgbClr val="E87722"/>
                </a:solidFill>
              </a:rPr>
              <a:t>Private?</a:t>
            </a:r>
          </a:p>
        </p:txBody>
      </p:sp>
      <p:cxnSp>
        <p:nvCxnSpPr>
          <p:cNvPr id="8" name="Straight Arrow Connector 7"/>
          <p:cNvCxnSpPr>
            <a:cxnSpLocks/>
            <a:stCxn id="70" idx="6"/>
            <a:endCxn id="26" idx="2"/>
          </p:cNvCxnSpPr>
          <p:nvPr/>
        </p:nvCxnSpPr>
        <p:spPr>
          <a:xfrm>
            <a:off x="3375915" y="3467297"/>
            <a:ext cx="75952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26" idx="4"/>
            <a:endCxn id="27" idx="2"/>
          </p:cNvCxnSpPr>
          <p:nvPr/>
        </p:nvCxnSpPr>
        <p:spPr>
          <a:xfrm rot="16200000" flipH="1">
            <a:off x="5263059" y="3320155"/>
            <a:ext cx="1257103" cy="254238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558562" y="2724037"/>
            <a:ext cx="54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YES</a:t>
            </a:r>
          </a:p>
        </p:txBody>
      </p:sp>
      <p:cxnSp>
        <p:nvCxnSpPr>
          <p:cNvPr id="35" name="Straight Arrow Connector 34"/>
          <p:cNvCxnSpPr>
            <a:cxnSpLocks/>
            <a:stCxn id="26" idx="0"/>
            <a:endCxn id="28" idx="2"/>
          </p:cNvCxnSpPr>
          <p:nvPr/>
        </p:nvCxnSpPr>
        <p:spPr>
          <a:xfrm rot="5400000" flipH="1" flipV="1">
            <a:off x="4963338" y="2362381"/>
            <a:ext cx="266503" cy="95233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122265" y="1320689"/>
            <a:ext cx="969963" cy="9909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900" b="1">
                <a:solidFill>
                  <a:srgbClr val="E87722"/>
                </a:solidFill>
              </a:rPr>
              <a:t>OSFI</a:t>
            </a:r>
          </a:p>
          <a:p>
            <a:pPr algn="ctr"/>
            <a:r>
              <a:rPr lang="en-US" sz="900" b="1">
                <a:solidFill>
                  <a:srgbClr val="E87722"/>
                </a:solidFill>
              </a:rPr>
              <a:t>or</a:t>
            </a:r>
          </a:p>
          <a:p>
            <a:pPr algn="ctr"/>
            <a:r>
              <a:rPr lang="en-US" sz="900" b="1">
                <a:solidFill>
                  <a:srgbClr val="E87722"/>
                </a:solidFill>
              </a:rPr>
              <a:t>OSE</a:t>
            </a:r>
          </a:p>
        </p:txBody>
      </p:sp>
      <p:sp>
        <p:nvSpPr>
          <p:cNvPr id="39" name="Oval 38"/>
          <p:cNvSpPr/>
          <p:nvPr/>
        </p:nvSpPr>
        <p:spPr>
          <a:xfrm>
            <a:off x="7144112" y="3048000"/>
            <a:ext cx="969963" cy="99099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900" b="1">
                <a:solidFill>
                  <a:srgbClr val="E87722"/>
                </a:solidFill>
              </a:rPr>
              <a:t>Azure</a:t>
            </a:r>
          </a:p>
          <a:p>
            <a:pPr algn="ctr"/>
            <a:r>
              <a:rPr lang="en-US" sz="900" b="1">
                <a:solidFill>
                  <a:srgbClr val="E87722"/>
                </a:solidFill>
              </a:rPr>
              <a:t>or</a:t>
            </a:r>
            <a:br>
              <a:rPr lang="en-US" sz="900" b="1">
                <a:solidFill>
                  <a:srgbClr val="E87722"/>
                </a:solidFill>
              </a:rPr>
            </a:br>
            <a:r>
              <a:rPr lang="en-US" sz="900" b="1">
                <a:solidFill>
                  <a:srgbClr val="E87722"/>
                </a:solidFill>
              </a:rPr>
              <a:t>AWS</a:t>
            </a:r>
          </a:p>
        </p:txBody>
      </p:sp>
      <p:cxnSp>
        <p:nvCxnSpPr>
          <p:cNvPr id="40" name="Straight Arrow Connector 39"/>
          <p:cNvCxnSpPr>
            <a:stCxn id="28" idx="0"/>
          </p:cNvCxnSpPr>
          <p:nvPr/>
        </p:nvCxnSpPr>
        <p:spPr>
          <a:xfrm rot="5400000" flipH="1" flipV="1">
            <a:off x="6386194" y="1433196"/>
            <a:ext cx="448153" cy="110505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8" idx="4"/>
            <a:endCxn id="39" idx="2"/>
          </p:cNvCxnSpPr>
          <p:nvPr/>
        </p:nvCxnSpPr>
        <p:spPr>
          <a:xfrm rot="16200000" flipH="1">
            <a:off x="6429575" y="2828960"/>
            <a:ext cx="342703" cy="108637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33143" y="1494240"/>
            <a:ext cx="903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PRIVATE</a:t>
            </a:r>
          </a:p>
        </p:txBody>
      </p:sp>
      <p:sp>
        <p:nvSpPr>
          <p:cNvPr id="19" name="Left Brace 18"/>
          <p:cNvSpPr/>
          <p:nvPr/>
        </p:nvSpPr>
        <p:spPr>
          <a:xfrm rot="10800000">
            <a:off x="4340578" y="1282187"/>
            <a:ext cx="102151" cy="1471084"/>
          </a:xfrm>
          <a:prstGeom prst="leftBrace">
            <a:avLst>
              <a:gd name="adj1" fmla="val 90936"/>
              <a:gd name="adj2" fmla="val 50000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55565A"/>
              </a:solidFill>
            </a:endParaRPr>
          </a:p>
        </p:txBody>
      </p:sp>
      <p:cxnSp>
        <p:nvCxnSpPr>
          <p:cNvPr id="37" name="Straight Connector 36"/>
          <p:cNvCxnSpPr>
            <a:endCxn id="77" idx="1"/>
          </p:cNvCxnSpPr>
          <p:nvPr/>
        </p:nvCxnSpPr>
        <p:spPr>
          <a:xfrm flipH="1">
            <a:off x="4267315" y="3928331"/>
            <a:ext cx="201060" cy="104353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8" idx="1"/>
            <a:endCxn id="19" idx="1"/>
          </p:cNvCxnSpPr>
          <p:nvPr/>
        </p:nvCxnSpPr>
        <p:spPr>
          <a:xfrm flipH="1" flipV="1">
            <a:off x="4442729" y="2017728"/>
            <a:ext cx="1272079" cy="33720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22688" y="4080546"/>
            <a:ext cx="2689737" cy="1754326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 anchor="ctr">
            <a:spAutoFit/>
          </a:bodyPr>
          <a:lstStyle/>
          <a:p>
            <a:r>
              <a:rPr lang="en-US" sz="900" b="1">
                <a:solidFill>
                  <a:srgbClr val="626262"/>
                </a:solidFill>
                <a:cs typeface="Helvetica Light"/>
              </a:rPr>
              <a:t>Cloud-ready Characteristics</a:t>
            </a:r>
          </a:p>
          <a:p>
            <a:pPr marL="128585" indent="-128585">
              <a:buFont typeface="Arial" charset="0"/>
              <a:buChar char="•"/>
            </a:pPr>
            <a:r>
              <a:rPr lang="en-US" sz="900" b="1">
                <a:solidFill>
                  <a:srgbClr val="626262"/>
                </a:solidFill>
                <a:cs typeface="Helvetica Light"/>
              </a:rPr>
              <a:t>Application</a:t>
            </a:r>
            <a:r>
              <a:rPr lang="en-US" sz="900">
                <a:solidFill>
                  <a:srgbClr val="626262"/>
                </a:solidFill>
                <a:cs typeface="Helvetica Light"/>
              </a:rPr>
              <a:t> is architected to be stateless, have external </a:t>
            </a:r>
            <a:r>
              <a:rPr lang="en-US" sz="900" err="1">
                <a:solidFill>
                  <a:srgbClr val="626262"/>
                </a:solidFill>
                <a:cs typeface="Helvetica Light"/>
              </a:rPr>
              <a:t>config</a:t>
            </a:r>
            <a:r>
              <a:rPr lang="en-US" sz="900">
                <a:solidFill>
                  <a:srgbClr val="626262"/>
                </a:solidFill>
                <a:cs typeface="Helvetica Light"/>
              </a:rPr>
              <a:t>, ships logs, is API- and </a:t>
            </a:r>
            <a:r>
              <a:rPr lang="en-US" sz="900" err="1">
                <a:solidFill>
                  <a:srgbClr val="626262"/>
                </a:solidFill>
                <a:cs typeface="Helvetica Light"/>
              </a:rPr>
              <a:t>microservice</a:t>
            </a:r>
            <a:r>
              <a:rPr lang="en-US" sz="900">
                <a:solidFill>
                  <a:srgbClr val="626262"/>
                </a:solidFill>
                <a:cs typeface="Helvetica Light"/>
              </a:rPr>
              <a:t>-based, is 12-factor, and has portable data.</a:t>
            </a:r>
          </a:p>
          <a:p>
            <a:pPr marL="128585" indent="-128585">
              <a:buFont typeface="Arial" charset="0"/>
              <a:buChar char="•"/>
            </a:pPr>
            <a:r>
              <a:rPr lang="en-US" sz="900" b="1">
                <a:solidFill>
                  <a:srgbClr val="626262"/>
                </a:solidFill>
                <a:cs typeface="Helvetica Light"/>
              </a:rPr>
              <a:t>Team</a:t>
            </a:r>
            <a:r>
              <a:rPr lang="en-US" sz="900">
                <a:solidFill>
                  <a:srgbClr val="626262"/>
                </a:solidFill>
                <a:cs typeface="Helvetica Light"/>
              </a:rPr>
              <a:t> is competent with modern development approaches and technology, and is prepared to operate cloud applications.</a:t>
            </a:r>
          </a:p>
          <a:p>
            <a:pPr marL="128585" indent="-128585">
              <a:buFont typeface="Arial" charset="0"/>
              <a:buChar char="•"/>
            </a:pPr>
            <a:r>
              <a:rPr lang="en-US" sz="900" b="1">
                <a:solidFill>
                  <a:srgbClr val="626262"/>
                </a:solidFill>
                <a:cs typeface="Helvetica Light"/>
              </a:rPr>
              <a:t>Operations</a:t>
            </a:r>
            <a:r>
              <a:rPr lang="en-US" sz="900">
                <a:solidFill>
                  <a:srgbClr val="626262"/>
                </a:solidFill>
                <a:cs typeface="Helvetica Light"/>
              </a:rPr>
              <a:t> is ready with correct instrumentation, telemetry, and </a:t>
            </a:r>
            <a:r>
              <a:rPr lang="en-US" sz="900" err="1">
                <a:solidFill>
                  <a:srgbClr val="626262"/>
                </a:solidFill>
                <a:cs typeface="Helvetica Light"/>
              </a:rPr>
              <a:t>dashboarding</a:t>
            </a:r>
            <a:r>
              <a:rPr lang="en-US" sz="900">
                <a:solidFill>
                  <a:srgbClr val="626262"/>
                </a:solidFill>
                <a:cs typeface="Helvetica Light"/>
              </a:rPr>
              <a:t>.</a:t>
            </a:r>
          </a:p>
          <a:p>
            <a:endParaRPr lang="en-US" sz="900" b="1">
              <a:solidFill>
                <a:schemeClr val="accent1"/>
              </a:solidFill>
              <a:ea typeface="Helvetica Light" charset="0"/>
              <a:cs typeface="Helvetica Light" charset="0"/>
            </a:endParaRPr>
          </a:p>
          <a:p>
            <a:r>
              <a:rPr lang="en-US" sz="900" b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If not, consider </a:t>
            </a:r>
            <a:r>
              <a:rPr lang="en-US" sz="900" b="1" i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pathway to cloud </a:t>
            </a:r>
            <a:r>
              <a:rPr lang="en-US" sz="900" b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guidance!</a:t>
            </a:r>
            <a:endParaRPr lang="en-US" sz="900">
              <a:solidFill>
                <a:srgbClr val="626262"/>
              </a:solidFill>
              <a:cs typeface="Helvetica Light"/>
            </a:endParaRPr>
          </a:p>
        </p:txBody>
      </p:sp>
      <p:sp>
        <p:nvSpPr>
          <p:cNvPr id="77" name="Left Brace 76"/>
          <p:cNvSpPr/>
          <p:nvPr/>
        </p:nvSpPr>
        <p:spPr>
          <a:xfrm rot="10800000" flipV="1">
            <a:off x="4106240" y="4198577"/>
            <a:ext cx="161075" cy="1546579"/>
          </a:xfrm>
          <a:prstGeom prst="leftBrace">
            <a:avLst>
              <a:gd name="adj1" fmla="val 90936"/>
              <a:gd name="adj2" fmla="val 50000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55565A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169257" y="4957710"/>
            <a:ext cx="2137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a typeface="Helvetica Light" charset="0"/>
                <a:cs typeface="Helvetica Light" charset="0"/>
              </a:rPr>
              <a:t>On-</a:t>
            </a:r>
            <a:r>
              <a:rPr lang="en-US" sz="1200" err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prem</a:t>
            </a:r>
            <a:r>
              <a:rPr lang="en-US" sz="1200">
                <a:solidFill>
                  <a:schemeClr val="accent1"/>
                </a:solidFill>
                <a:ea typeface="Helvetica Light" charset="0"/>
                <a:cs typeface="Helvetica Light" charset="0"/>
              </a:rPr>
              <a:t> managed VMs will always be relevant for ERP and old-style </a:t>
            </a:r>
            <a:r>
              <a:rPr lang="en-US" sz="1200" err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stateful</a:t>
            </a:r>
            <a:r>
              <a:rPr lang="en-US" sz="1200">
                <a:solidFill>
                  <a:schemeClr val="accent1"/>
                </a:solidFill>
                <a:ea typeface="Helvetica Light" charset="0"/>
                <a:cs typeface="Helvetica Light" charset="0"/>
              </a:rPr>
              <a:t> applications.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150566" y="3022938"/>
            <a:ext cx="2137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  <a:ea typeface="Helvetica Light" charset="0"/>
                <a:cs typeface="Helvetica Light" charset="0"/>
              </a:rPr>
              <a:t>Public cloud is a </a:t>
            </a:r>
            <a:r>
              <a:rPr lang="en-US" sz="1200" b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high-accountability</a:t>
            </a:r>
            <a:r>
              <a:rPr lang="en-US" sz="1200">
                <a:solidFill>
                  <a:schemeClr val="accent1"/>
                </a:solidFill>
                <a:ea typeface="Helvetica Light" charset="0"/>
                <a:cs typeface="Helvetica Light" charset="0"/>
              </a:rPr>
              <a:t> zone that is best suited for certain kinds of workloads and/or those with </a:t>
            </a:r>
            <a:r>
              <a:rPr lang="en-US" sz="1200" b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commercial</a:t>
            </a:r>
            <a:r>
              <a:rPr lang="en-US" sz="1200">
                <a:solidFill>
                  <a:schemeClr val="accent1"/>
                </a:solidFill>
                <a:ea typeface="Helvetica Light" charset="0"/>
                <a:cs typeface="Helvetica Light" charset="0"/>
              </a:rPr>
              <a:t> intent.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169256" y="4164787"/>
            <a:ext cx="2344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ea typeface="Helvetica Light" charset="0"/>
                <a:cs typeface="Helvetica Light" charset="0"/>
              </a:rPr>
              <a:t>Go to Public Cloud Onboarding and Governance</a:t>
            </a:r>
          </a:p>
        </p:txBody>
      </p:sp>
      <p:cxnSp>
        <p:nvCxnSpPr>
          <p:cNvPr id="30" name="Straight Arrow Connector 29"/>
          <p:cNvCxnSpPr>
            <a:stCxn id="39" idx="5"/>
            <a:endCxn id="29" idx="1"/>
          </p:cNvCxnSpPr>
          <p:nvPr/>
        </p:nvCxnSpPr>
        <p:spPr>
          <a:xfrm rot="16200000" flipH="1">
            <a:off x="7819765" y="4046128"/>
            <a:ext cx="501753" cy="19722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6200000">
            <a:off x="7167471" y="2557128"/>
            <a:ext cx="9033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HYBRID</a:t>
            </a:r>
          </a:p>
        </p:txBody>
      </p:sp>
      <p:sp>
        <p:nvSpPr>
          <p:cNvPr id="33" name="TextBox 32"/>
          <p:cNvSpPr txBox="1"/>
          <p:nvPr/>
        </p:nvSpPr>
        <p:spPr>
          <a:xfrm rot="16200000">
            <a:off x="7203895" y="4280205"/>
            <a:ext cx="9033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HYBRID</a:t>
            </a:r>
          </a:p>
        </p:txBody>
      </p:sp>
      <p:cxnSp>
        <p:nvCxnSpPr>
          <p:cNvPr id="41" name="Straight Arrow Connector 30"/>
          <p:cNvCxnSpPr>
            <a:cxnSpLocks/>
          </p:cNvCxnSpPr>
          <p:nvPr/>
        </p:nvCxnSpPr>
        <p:spPr>
          <a:xfrm rot="5400000" flipH="1" flipV="1">
            <a:off x="5918825" y="2671267"/>
            <a:ext cx="68928" cy="2665740"/>
          </a:xfrm>
          <a:prstGeom prst="curvedConnector3">
            <a:avLst>
              <a:gd name="adj1" fmla="val -1118016"/>
            </a:avLst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132931" y="4212758"/>
            <a:ext cx="1919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NO, WITH </a:t>
            </a:r>
          </a:p>
          <a:p>
            <a:pPr algn="ctr"/>
            <a:r>
              <a:rPr lang="en-US" sz="1200" b="1">
                <a:solidFill>
                  <a:schemeClr val="accent1"/>
                </a:solidFill>
                <a:ea typeface="Helvetica Light" charset="0"/>
                <a:cs typeface="Helvetica Light" charset="0"/>
              </a:rPr>
              <a:t>EXCEPTION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355515" y="5272367"/>
            <a:ext cx="2107268" cy="78483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 anchor="ctr">
            <a:spAutoFit/>
          </a:bodyPr>
          <a:lstStyle/>
          <a:p>
            <a:r>
              <a:rPr lang="en-US" sz="900" b="1">
                <a:solidFill>
                  <a:srgbClr val="626262"/>
                </a:solidFill>
                <a:cs typeface="Helvetica Light"/>
              </a:rPr>
              <a:t>Possible Exceptions Include</a:t>
            </a:r>
          </a:p>
          <a:p>
            <a:pPr marL="128585" indent="-128585">
              <a:buFont typeface="Arial" charset="0"/>
              <a:buChar char="•"/>
            </a:pPr>
            <a:r>
              <a:rPr lang="en-US" sz="900">
                <a:solidFill>
                  <a:srgbClr val="626262"/>
                </a:solidFill>
                <a:cs typeface="Helvetica Light"/>
              </a:rPr>
              <a:t>Acquired entity legacy placement</a:t>
            </a:r>
          </a:p>
          <a:p>
            <a:pPr marL="128585" indent="-128585">
              <a:buFont typeface="Arial" charset="0"/>
              <a:buChar char="•"/>
            </a:pPr>
            <a:r>
              <a:rPr lang="en-US" sz="900">
                <a:solidFill>
                  <a:srgbClr val="626262"/>
                </a:solidFill>
                <a:cs typeface="Helvetica Light"/>
              </a:rPr>
              <a:t>Obligatory legacy migrations</a:t>
            </a:r>
          </a:p>
          <a:p>
            <a:pPr marL="128585" indent="-128585">
              <a:buFont typeface="Arial" charset="0"/>
              <a:buChar char="•"/>
            </a:pPr>
            <a:r>
              <a:rPr lang="en-US" sz="900">
                <a:solidFill>
                  <a:srgbClr val="626262"/>
                </a:solidFill>
                <a:cs typeface="Helvetica Light"/>
              </a:rPr>
              <a:t>Possible analytical cases</a:t>
            </a:r>
          </a:p>
          <a:p>
            <a:r>
              <a:rPr lang="en-US" sz="900" b="1">
                <a:solidFill>
                  <a:schemeClr val="accent1"/>
                </a:solidFill>
                <a:cs typeface="Helvetica Light"/>
              </a:rPr>
              <a:t>All exceptions will be tracked.</a:t>
            </a:r>
          </a:p>
        </p:txBody>
      </p:sp>
      <p:cxnSp>
        <p:nvCxnSpPr>
          <p:cNvPr id="48" name="Straight Connector 47"/>
          <p:cNvCxnSpPr>
            <a:endCxn id="49" idx="1"/>
          </p:cNvCxnSpPr>
          <p:nvPr/>
        </p:nvCxnSpPr>
        <p:spPr>
          <a:xfrm flipH="1">
            <a:off x="6357899" y="4591346"/>
            <a:ext cx="243027" cy="1073439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Left Brace 48"/>
          <p:cNvSpPr/>
          <p:nvPr/>
        </p:nvSpPr>
        <p:spPr>
          <a:xfrm rot="10800000" flipV="1">
            <a:off x="6248400" y="5272369"/>
            <a:ext cx="109499" cy="784831"/>
          </a:xfrm>
          <a:prstGeom prst="leftBrace">
            <a:avLst>
              <a:gd name="adj1" fmla="val 90936"/>
              <a:gd name="adj2" fmla="val 50000"/>
            </a:avLst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5556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8435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5</a:t>
            </a:fld>
            <a:endParaRPr lang="en-US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Confidential property of Optum. Do not distribute or reproduce without express permission from Optum.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7864AE-1D72-3448-B7D7-732FA7F7ACDD}"/>
              </a:ext>
            </a:extLst>
          </p:cNvPr>
          <p:cNvSpPr txBox="1">
            <a:spLocks/>
          </p:cNvSpPr>
          <p:nvPr/>
        </p:nvSpPr>
        <p:spPr bwMode="gray">
          <a:xfrm>
            <a:off x="492098" y="376620"/>
            <a:ext cx="11315700" cy="65208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555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67" b="1"/>
              <a:t>Health Care Cloud </a:t>
            </a:r>
            <a:r>
              <a:rPr lang="en-US" sz="2400" b="1"/>
              <a:t>| </a:t>
            </a:r>
            <a:r>
              <a:rPr lang="en-US" sz="2400" b="1">
                <a:solidFill>
                  <a:srgbClr val="E87722"/>
                </a:solidFill>
              </a:rPr>
              <a:t>What is Cloud Readiness?</a:t>
            </a:r>
            <a:endParaRPr lang="en-US" sz="240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2DEA994-435B-A046-9ED8-B7A36C331EB8}"/>
              </a:ext>
            </a:extLst>
          </p:cNvPr>
          <p:cNvSpPr txBox="1">
            <a:spLocks/>
          </p:cNvSpPr>
          <p:nvPr/>
        </p:nvSpPr>
        <p:spPr>
          <a:xfrm>
            <a:off x="495300" y="1118282"/>
            <a:ext cx="8144608" cy="492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8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​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8788" indent="-230188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4400" indent="-22860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Cloud Readiness Introduction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9F702D-0ED3-934B-992F-7CAC450BB45B}"/>
              </a:ext>
            </a:extLst>
          </p:cNvPr>
          <p:cNvSpPr/>
          <p:nvPr/>
        </p:nvSpPr>
        <p:spPr>
          <a:xfrm>
            <a:off x="495299" y="1875520"/>
            <a:ext cx="6723081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70"/>
              <a:t>“Cloud Readiness represents the </a:t>
            </a:r>
            <a:r>
              <a:rPr lang="en-US" sz="1470" b="1"/>
              <a:t>Maturity of an organization</a:t>
            </a:r>
            <a:r>
              <a:rPr lang="en-US" sz="1470"/>
              <a:t>, to identify Appropriate Cloud-services, which </a:t>
            </a:r>
            <a:r>
              <a:rPr lang="en-US" sz="1470" b="1"/>
              <a:t>Generate value</a:t>
            </a:r>
            <a:r>
              <a:rPr lang="en-US" sz="1470"/>
              <a:t>. Cloud-services have to be integrated efficiently and target oriented</a:t>
            </a:r>
          </a:p>
          <a:p>
            <a:r>
              <a:rPr lang="en-US" sz="1470"/>
              <a:t>Within enterprises in order to be </a:t>
            </a:r>
            <a:r>
              <a:rPr lang="en-US" sz="1470" b="1"/>
              <a:t>able to Manage their use </a:t>
            </a:r>
            <a:r>
              <a:rPr lang="en-US" sz="1470"/>
              <a:t>and allows the agile change of Cloud-Service provider”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2F21D57-539E-4798-9DD1-21F21F7D39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9212690"/>
              </p:ext>
            </p:extLst>
          </p:nvPr>
        </p:nvGraphicFramePr>
        <p:xfrm>
          <a:off x="6754160" y="2114460"/>
          <a:ext cx="4942541" cy="3868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007CF87-D6B6-4340-BF58-676E75C50A19}"/>
              </a:ext>
            </a:extLst>
          </p:cNvPr>
          <p:cNvSpPr txBox="1"/>
          <p:nvPr/>
        </p:nvSpPr>
        <p:spPr>
          <a:xfrm>
            <a:off x="7896574" y="1610407"/>
            <a:ext cx="27911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The Cloud Roadmap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7648597-6D3F-4685-91AE-C4DB1AD28B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1825245"/>
              </p:ext>
            </p:extLst>
          </p:nvPr>
        </p:nvGraphicFramePr>
        <p:xfrm>
          <a:off x="1934359" y="6253690"/>
          <a:ext cx="6723081" cy="318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97205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08529-D206-48C2-8D10-87BFB360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Need for Cloud Ready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3E88D1F-BC21-40FF-AFF7-73F672F815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3121802"/>
              </p:ext>
            </p:extLst>
          </p:nvPr>
        </p:nvGraphicFramePr>
        <p:xfrm>
          <a:off x="495300" y="1825625"/>
          <a:ext cx="11315700" cy="4075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60D02-3DA8-4514-82B7-E3DFB5F15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D7E3F-F911-42AF-9036-C1C71F098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32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41AE5-24C9-4C29-9999-03688AC3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 are many </a:t>
            </a:r>
            <a:r>
              <a:rPr lang="en-US">
                <a:solidFill>
                  <a:srgbClr val="FF0000"/>
                </a:solidFill>
              </a:rPr>
              <a:t>reasons</a:t>
            </a:r>
            <a:r>
              <a:rPr lang="en-US"/>
              <a:t> to move to the 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9F1452-E612-4EB5-8B30-F55045AE5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1DB0C-D81D-4109-9804-6BDF39BF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7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9BD06-58F1-4F1A-8B22-FC74D728B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Why?</a:t>
            </a:r>
            <a:r>
              <a:rPr lang="en-US"/>
              <a:t> 	What?	 How 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60A55E8-9921-453E-9FDA-25FD259F1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825625"/>
            <a:ext cx="11315700" cy="407511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/>
              <a:t>Agility </a:t>
            </a:r>
          </a:p>
          <a:p>
            <a:endParaRPr lang="en-US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/>
              <a:t>Platform Breadth </a:t>
            </a:r>
          </a:p>
          <a:p>
            <a:endParaRPr lang="en-US"/>
          </a:p>
          <a:p>
            <a:endParaRPr lang="en-US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/>
              <a:t>Cost Savings and Flexibility   </a:t>
            </a:r>
          </a:p>
          <a:p>
            <a:r>
              <a:rPr lang="en-US"/>
              <a:t> </a:t>
            </a:r>
          </a:p>
          <a:p>
            <a:endParaRPr lang="en-US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/>
              <a:t>Continual Iteration and Innovation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33ABF-1C65-4854-A427-41752E14E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499" y="2178349"/>
            <a:ext cx="3486150" cy="171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C33AF8-140F-428A-B597-1C60495FA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321" y="1474525"/>
            <a:ext cx="1107075" cy="943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AEC372-39A6-4A2E-A798-8EF0B98ED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887" y="4034612"/>
            <a:ext cx="2061450" cy="1163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634F20-E557-48DA-A04A-46F9F985B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574" y="5138903"/>
            <a:ext cx="1063657" cy="14078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21C4D-553D-4D8C-B2F7-DF12790BEA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612" y="5586731"/>
            <a:ext cx="498308" cy="2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43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2B3476D-486E-4CDF-9BF1-4BE9263BA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46" y="2517288"/>
            <a:ext cx="7326181" cy="39696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FD7A03-F015-4306-9320-EDFA8066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 are many </a:t>
            </a:r>
            <a:r>
              <a:rPr lang="en-US">
                <a:solidFill>
                  <a:srgbClr val="FF0000"/>
                </a:solidFill>
              </a:rPr>
              <a:t>reasons</a:t>
            </a:r>
            <a:r>
              <a:rPr lang="en-US"/>
              <a:t> to move to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517AD-EBE8-4E0D-93F5-352097D51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825625"/>
            <a:ext cx="11477961" cy="4074432"/>
          </a:xfrm>
        </p:spPr>
        <p:txBody>
          <a:bodyPr/>
          <a:lstStyle/>
          <a:p>
            <a:r>
              <a:rPr lang="en-US"/>
              <a:t>What </a:t>
            </a:r>
            <a:r>
              <a:rPr lang="en-US">
                <a:solidFill>
                  <a:srgbClr val="FF0000"/>
                </a:solidFill>
              </a:rPr>
              <a:t>workloads</a:t>
            </a:r>
            <a:r>
              <a:rPr lang="en-US"/>
              <a:t> can be moved to the cloud: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/>
              <a:t>Strategy &amp; Business Goals: Applications, Processes, Data &amp; Storage “SaaS, IaaS, PaaS”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/>
              <a:t>What are the business priorities?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/>
              <a:t>What technology is the business using?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/>
              <a:t>What are the usage requirements?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/>
              <a:t>What is the budget?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26413-39DE-4075-93A5-16956BF4A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30A98-D25A-4E8B-A4FA-33BE424DB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949FBC-0EE5-48A6-A347-E507E0E415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Why? 	</a:t>
            </a:r>
            <a:r>
              <a:rPr lang="en-US">
                <a:solidFill>
                  <a:srgbClr val="FF0000"/>
                </a:solidFill>
              </a:rPr>
              <a:t>What?</a:t>
            </a:r>
            <a:r>
              <a:rPr lang="en-US"/>
              <a:t>	 How 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39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CB23-BB4F-4949-A883-69F75739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 are many </a:t>
            </a:r>
            <a:r>
              <a:rPr lang="en-US">
                <a:solidFill>
                  <a:srgbClr val="FF0000"/>
                </a:solidFill>
              </a:rPr>
              <a:t>reasons</a:t>
            </a:r>
            <a:r>
              <a:rPr lang="en-US"/>
              <a:t> to move to the 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1E8D2-E957-4FC6-9878-609D03FD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property of Optum. Do not distribute or reproduce without express permission from Optum.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56A4A-09A1-4E4F-8F36-651B6236E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/>
              <a:t>9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AF376-9DBE-4279-851F-D831CC536B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300" y="1118282"/>
            <a:ext cx="8144608" cy="413483"/>
          </a:xfrm>
        </p:spPr>
        <p:txBody>
          <a:bodyPr/>
          <a:lstStyle/>
          <a:p>
            <a:r>
              <a:rPr lang="en-US" sz="2000"/>
              <a:t>Why? 		What?	 	</a:t>
            </a:r>
            <a:r>
              <a:rPr lang="en-US" sz="2000" b="1">
                <a:solidFill>
                  <a:srgbClr val="FF0000"/>
                </a:solidFill>
              </a:rPr>
              <a:t>How?</a:t>
            </a:r>
          </a:p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305468-EE68-4DC2-9733-4D588D2C36F1}"/>
              </a:ext>
            </a:extLst>
          </p:cNvPr>
          <p:cNvSpPr txBox="1"/>
          <p:nvPr/>
        </p:nvSpPr>
        <p:spPr>
          <a:xfrm>
            <a:off x="774550" y="3679243"/>
            <a:ext cx="9402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algn="ctr"/>
            <a:r>
              <a:rPr lang="en-US" sz="2400"/>
              <a:t>What you’ll need                 in this journey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A4E69DD-FAB5-4922-A41E-005871499052}"/>
              </a:ext>
            </a:extLst>
          </p:cNvPr>
          <p:cNvGrpSpPr/>
          <p:nvPr/>
        </p:nvGrpSpPr>
        <p:grpSpPr>
          <a:xfrm>
            <a:off x="613185" y="4136950"/>
            <a:ext cx="11037309" cy="2075248"/>
            <a:chOff x="613185" y="4136950"/>
            <a:chExt cx="11037309" cy="207524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9084E7E-FCC3-49E5-8C96-5E44607B599E}"/>
                </a:ext>
              </a:extLst>
            </p:cNvPr>
            <p:cNvSpPr/>
            <p:nvPr/>
          </p:nvSpPr>
          <p:spPr>
            <a:xfrm>
              <a:off x="613185" y="4136950"/>
              <a:ext cx="2624867" cy="206814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/>
                <a:t>Cloud Eng. Team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/>
                <a:t>Training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/>
                <a:t>Enterprise Support model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95514EE-7EB9-4EF7-B4D8-9C0CAEBA0030}"/>
                </a:ext>
              </a:extLst>
            </p:cNvPr>
            <p:cNvSpPr/>
            <p:nvPr/>
          </p:nvSpPr>
          <p:spPr>
            <a:xfrm>
              <a:off x="9023388" y="4136950"/>
              <a:ext cx="2624867" cy="206814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/>
                <a:t>Technology assessment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/>
                <a:t>Security assessment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/>
                <a:t>Portfolio evaluation 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/>
                <a:t>Technology partners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89B185C-FE57-4432-A954-385103613509}"/>
                </a:ext>
              </a:extLst>
            </p:cNvPr>
            <p:cNvSpPr/>
            <p:nvPr/>
          </p:nvSpPr>
          <p:spPr>
            <a:xfrm>
              <a:off x="6219987" y="4140908"/>
              <a:ext cx="2624867" cy="206814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/>
                <a:t>TCO analysis and business case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/>
                <a:t>Business benefits and value analysis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/>
                <a:t>Cost of migration and execution plan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FDE29E2-2299-4C64-8FE7-212B334485E5}"/>
                </a:ext>
              </a:extLst>
            </p:cNvPr>
            <p:cNvSpPr/>
            <p:nvPr/>
          </p:nvSpPr>
          <p:spPr>
            <a:xfrm>
              <a:off x="3416586" y="4136950"/>
              <a:ext cx="2624867" cy="2068147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/>
                <a:t>Discovery &amp; Assessment Process defining the roadmap, quick wins and adoption plan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01EF8E-0336-4AA2-A552-60777F71D4CB}"/>
                </a:ext>
              </a:extLst>
            </p:cNvPr>
            <p:cNvSpPr/>
            <p:nvPr/>
          </p:nvSpPr>
          <p:spPr>
            <a:xfrm>
              <a:off x="613185" y="5604734"/>
              <a:ext cx="2624867" cy="607407"/>
            </a:xfrm>
            <a:prstGeom prst="rect">
              <a:avLst/>
            </a:prstGeom>
            <a:solidFill>
              <a:srgbClr val="E877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/>
                <a:t>You’ll need a guide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1F1ED35-8478-4DF0-B760-A6105860AAF4}"/>
                </a:ext>
              </a:extLst>
            </p:cNvPr>
            <p:cNvSpPr/>
            <p:nvPr/>
          </p:nvSpPr>
          <p:spPr>
            <a:xfrm>
              <a:off x="3418894" y="5604734"/>
              <a:ext cx="2624867" cy="607407"/>
            </a:xfrm>
            <a:prstGeom prst="rect">
              <a:avLst/>
            </a:prstGeom>
            <a:solidFill>
              <a:srgbClr val="E877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/>
                <a:t>You’ll need a map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5913C5F-8ED9-49BF-A343-F7DC2B7C906E}"/>
                </a:ext>
              </a:extLst>
            </p:cNvPr>
            <p:cNvSpPr/>
            <p:nvPr/>
          </p:nvSpPr>
          <p:spPr>
            <a:xfrm>
              <a:off x="6215762" y="5604734"/>
              <a:ext cx="2624867" cy="607407"/>
            </a:xfrm>
            <a:prstGeom prst="rect">
              <a:avLst/>
            </a:prstGeom>
            <a:solidFill>
              <a:srgbClr val="E877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/>
                <a:t>You’ll need a reason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A8D0CD3-C7E2-4030-A2DA-D8C807159C3A}"/>
                </a:ext>
              </a:extLst>
            </p:cNvPr>
            <p:cNvSpPr/>
            <p:nvPr/>
          </p:nvSpPr>
          <p:spPr>
            <a:xfrm>
              <a:off x="9023388" y="5750533"/>
              <a:ext cx="2624867" cy="461665"/>
            </a:xfrm>
            <a:prstGeom prst="rect">
              <a:avLst/>
            </a:prstGeom>
            <a:solidFill>
              <a:srgbClr val="E877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/>
                <a:t>You’ll need tools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8CE9B1E-6165-46B4-AD4E-A8BCB12B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0380" y="5791703"/>
              <a:ext cx="738204" cy="41339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AD23192-9745-47C4-AF3D-ADBA4AA18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2311" y="5666971"/>
              <a:ext cx="528624" cy="53812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EF67E59-0F09-49A4-BB4C-4A459F33C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9784" y="5750533"/>
              <a:ext cx="680710" cy="454563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A92FC08D-D26E-48D8-A543-11C34D62F3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37" y="5666972"/>
            <a:ext cx="624935" cy="6249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35EFF6-D14C-4186-8754-6C75B16F6F01}"/>
              </a:ext>
            </a:extLst>
          </p:cNvPr>
          <p:cNvSpPr txBox="1"/>
          <p:nvPr/>
        </p:nvSpPr>
        <p:spPr>
          <a:xfrm>
            <a:off x="172973" y="1593910"/>
            <a:ext cx="1896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Cloud Assessment</a:t>
            </a:r>
          </a:p>
          <a:p>
            <a:pPr algn="ctr"/>
            <a:r>
              <a:rPr lang="en-US" sz="1600"/>
              <a:t>Phase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B11611-B6CB-49D2-879B-D14FCBE0CF9A}"/>
              </a:ext>
            </a:extLst>
          </p:cNvPr>
          <p:cNvSpPr txBox="1"/>
          <p:nvPr/>
        </p:nvSpPr>
        <p:spPr>
          <a:xfrm>
            <a:off x="2242657" y="1593910"/>
            <a:ext cx="1727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Proof of Concept</a:t>
            </a:r>
          </a:p>
          <a:p>
            <a:pPr algn="ctr"/>
            <a:r>
              <a:rPr lang="en-US" sz="1600"/>
              <a:t>Phase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34EEA7-CFD5-4AB7-A4CF-7CA4ABDB8768}"/>
              </a:ext>
            </a:extLst>
          </p:cNvPr>
          <p:cNvSpPr txBox="1"/>
          <p:nvPr/>
        </p:nvSpPr>
        <p:spPr>
          <a:xfrm>
            <a:off x="4142963" y="1593910"/>
            <a:ext cx="1510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Data Migration</a:t>
            </a:r>
          </a:p>
          <a:p>
            <a:pPr algn="ctr"/>
            <a:r>
              <a:rPr lang="en-US" sz="1600"/>
              <a:t>Phase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AB77DC-4194-4A05-96A1-370A1E0D766C}"/>
              </a:ext>
            </a:extLst>
          </p:cNvPr>
          <p:cNvSpPr txBox="1"/>
          <p:nvPr/>
        </p:nvSpPr>
        <p:spPr>
          <a:xfrm>
            <a:off x="5825955" y="1593910"/>
            <a:ext cx="2388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Application Migration</a:t>
            </a:r>
          </a:p>
          <a:p>
            <a:pPr algn="ctr"/>
            <a:r>
              <a:rPr lang="en-US" sz="1600"/>
              <a:t>Phase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B8FEA5-2B88-472B-A166-C8D6C88EE33D}"/>
              </a:ext>
            </a:extLst>
          </p:cNvPr>
          <p:cNvSpPr txBox="1"/>
          <p:nvPr/>
        </p:nvSpPr>
        <p:spPr>
          <a:xfrm>
            <a:off x="8386993" y="1593910"/>
            <a:ext cx="2007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Leverage the Cloud</a:t>
            </a:r>
          </a:p>
          <a:p>
            <a:pPr algn="ctr"/>
            <a:r>
              <a:rPr lang="en-US" sz="1600"/>
              <a:t>Phase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A14E7D-4668-4689-A9CF-E36847184BB0}"/>
              </a:ext>
            </a:extLst>
          </p:cNvPr>
          <p:cNvSpPr txBox="1"/>
          <p:nvPr/>
        </p:nvSpPr>
        <p:spPr>
          <a:xfrm>
            <a:off x="10567732" y="1593910"/>
            <a:ext cx="1451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Optimization</a:t>
            </a:r>
          </a:p>
          <a:p>
            <a:pPr algn="ctr"/>
            <a:r>
              <a:rPr lang="en-US" sz="1600"/>
              <a:t>Phase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29F6BF5-2FD1-46B8-A489-8613DCDDA346}"/>
              </a:ext>
            </a:extLst>
          </p:cNvPr>
          <p:cNvSpPr/>
          <p:nvPr/>
        </p:nvSpPr>
        <p:spPr>
          <a:xfrm>
            <a:off x="287577" y="2093501"/>
            <a:ext cx="11519795" cy="14486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91AAAA-48C9-43EB-BDB1-C4612F6CF500}"/>
              </a:ext>
            </a:extLst>
          </p:cNvPr>
          <p:cNvGrpSpPr/>
          <p:nvPr/>
        </p:nvGrpSpPr>
        <p:grpSpPr>
          <a:xfrm>
            <a:off x="46973" y="2245166"/>
            <a:ext cx="12098056" cy="1356354"/>
            <a:chOff x="46973" y="2345834"/>
            <a:chExt cx="12098056" cy="1356354"/>
          </a:xfrm>
          <a:solidFill>
            <a:schemeClr val="bg1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BFDED4-FD24-4EEA-B6E4-1F104994C6D3}"/>
                </a:ext>
              </a:extLst>
            </p:cNvPr>
            <p:cNvSpPr/>
            <p:nvPr/>
          </p:nvSpPr>
          <p:spPr>
            <a:xfrm>
              <a:off x="46973" y="2357306"/>
              <a:ext cx="2162008" cy="13448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>
                <a:lnSpc>
                  <a:spcPct val="150000"/>
                </a:lnSpc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</a:pPr>
              <a:r>
                <a:rPr lang="en-US" sz="1400">
                  <a:solidFill>
                    <a:schemeClr val="tx1">
                      <a:lumMod val="50000"/>
                    </a:schemeClr>
                  </a:solidFill>
                </a:rPr>
                <a:t>Assess Cost</a:t>
              </a:r>
            </a:p>
            <a:p>
              <a:pPr marL="285750" indent="-285750">
                <a:lnSpc>
                  <a:spcPct val="150000"/>
                </a:lnSpc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</a:pPr>
              <a:r>
                <a:rPr lang="en-US" sz="1400">
                  <a:solidFill>
                    <a:schemeClr val="tx1">
                      <a:lumMod val="50000"/>
                    </a:schemeClr>
                  </a:solidFill>
                </a:rPr>
                <a:t>Assess Architecture</a:t>
              </a:r>
            </a:p>
            <a:p>
              <a:pPr marL="285750" indent="-285750">
                <a:lnSpc>
                  <a:spcPct val="150000"/>
                </a:lnSpc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</a:pPr>
              <a:r>
                <a:rPr lang="en-US" sz="1400">
                  <a:solidFill>
                    <a:schemeClr val="tx1">
                      <a:lumMod val="50000"/>
                    </a:schemeClr>
                  </a:solidFill>
                </a:rPr>
                <a:t>Assess Security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5F41BEE-2D25-457C-BFE7-056B0FF45DF3}"/>
                </a:ext>
              </a:extLst>
            </p:cNvPr>
            <p:cNvSpPr/>
            <p:nvPr/>
          </p:nvSpPr>
          <p:spPr>
            <a:xfrm>
              <a:off x="2255954" y="2357306"/>
              <a:ext cx="2015743" cy="13448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>
                <a:lnSpc>
                  <a:spcPct val="150000"/>
                </a:lnSpc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</a:pPr>
              <a:r>
                <a:rPr lang="en-US" sz="1400">
                  <a:solidFill>
                    <a:schemeClr val="tx1">
                      <a:lumMod val="50000"/>
                    </a:schemeClr>
                  </a:solidFill>
                </a:rPr>
                <a:t>Learn Azure, K8s…</a:t>
              </a:r>
            </a:p>
            <a:p>
              <a:pPr marL="285750" indent="-285750">
                <a:lnSpc>
                  <a:spcPct val="150000"/>
                </a:lnSpc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</a:pPr>
              <a:r>
                <a:rPr lang="en-US" sz="1400">
                  <a:solidFill>
                    <a:schemeClr val="tx1">
                      <a:lumMod val="50000"/>
                    </a:schemeClr>
                  </a:solidFill>
                </a:rPr>
                <a:t>Build a Pilot</a:t>
              </a:r>
            </a:p>
            <a:p>
              <a:pPr marL="285750" indent="-285750">
                <a:lnSpc>
                  <a:spcPct val="150000"/>
                </a:lnSpc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</a:pPr>
              <a:r>
                <a:rPr lang="en-US" sz="1400">
                  <a:solidFill>
                    <a:schemeClr val="tx1">
                      <a:lumMod val="50000"/>
                    </a:schemeClr>
                  </a:solidFill>
                </a:rPr>
                <a:t>Build support within your Org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046B83E-F99E-434C-B0DD-99DC47D7E4F2}"/>
                </a:ext>
              </a:extLst>
            </p:cNvPr>
            <p:cNvSpPr/>
            <p:nvPr/>
          </p:nvSpPr>
          <p:spPr>
            <a:xfrm>
              <a:off x="4318670" y="2357306"/>
              <a:ext cx="1921360" cy="13448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</a:pPr>
              <a:r>
                <a:rPr lang="en-US" sz="1400">
                  <a:solidFill>
                    <a:schemeClr val="tx1">
                      <a:lumMod val="50000"/>
                    </a:schemeClr>
                  </a:solidFill>
                </a:rPr>
                <a:t>Leverage different Storage Options</a:t>
              </a:r>
            </a:p>
            <a:p>
              <a:pPr marL="285750" indent="-285750">
                <a:lnSpc>
                  <a:spcPct val="150000"/>
                </a:lnSpc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</a:pPr>
              <a:r>
                <a:rPr lang="en-US" sz="1400">
                  <a:solidFill>
                    <a:schemeClr val="tx1">
                      <a:lumMod val="50000"/>
                    </a:schemeClr>
                  </a:solidFill>
                </a:rPr>
                <a:t>Migrate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0EA0BAF-5489-4F75-8786-5CC117496B6A}"/>
                </a:ext>
              </a:extLst>
            </p:cNvPr>
            <p:cNvSpPr/>
            <p:nvPr/>
          </p:nvSpPr>
          <p:spPr>
            <a:xfrm>
              <a:off x="6287003" y="2345834"/>
              <a:ext cx="1921360" cy="13448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</a:pPr>
              <a:r>
                <a:rPr lang="en-US" sz="1400">
                  <a:solidFill>
                    <a:schemeClr val="tx1">
                      <a:lumMod val="50000"/>
                    </a:schemeClr>
                  </a:solidFill>
                </a:rPr>
                <a:t>Forklift Migration</a:t>
              </a:r>
            </a:p>
            <a:p>
              <a:pPr marL="285750" lvl="1" indent="-285750">
                <a:buClr>
                  <a:schemeClr val="bg1"/>
                </a:buClr>
                <a:buSzPct val="80000"/>
                <a:buFont typeface="Wingdings" panose="05000000000000000000" pitchFamily="2" charset="2"/>
                <a:buChar char="q"/>
              </a:pPr>
              <a:r>
                <a:rPr lang="en-US" sz="1400">
                  <a:solidFill>
                    <a:schemeClr val="tx1">
                      <a:lumMod val="50000"/>
                    </a:schemeClr>
                  </a:solidFill>
                </a:rPr>
                <a:t>Strategy</a:t>
              </a:r>
            </a:p>
            <a:p>
              <a:pPr marL="285750" indent="-285750"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</a:pPr>
              <a:r>
                <a:rPr lang="en-US" sz="1400">
                  <a:solidFill>
                    <a:schemeClr val="tx1">
                      <a:lumMod val="50000"/>
                    </a:schemeClr>
                  </a:solidFill>
                </a:rPr>
                <a:t>Hybrid Migration Strategy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520FAEF-5626-450E-8155-8525BB85B6AA}"/>
                </a:ext>
              </a:extLst>
            </p:cNvPr>
            <p:cNvSpPr/>
            <p:nvPr/>
          </p:nvSpPr>
          <p:spPr>
            <a:xfrm>
              <a:off x="8255336" y="2345834"/>
              <a:ext cx="1921360" cy="13448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>
                <a:lnSpc>
                  <a:spcPct val="150000"/>
                </a:lnSpc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</a:pPr>
              <a:r>
                <a:rPr lang="en-US" sz="1400">
                  <a:solidFill>
                    <a:schemeClr val="tx1">
                      <a:lumMod val="50000"/>
                    </a:schemeClr>
                  </a:solidFill>
                </a:rPr>
                <a:t>Auto-scaling</a:t>
              </a:r>
            </a:p>
            <a:p>
              <a:pPr marL="285750" indent="-285750">
                <a:lnSpc>
                  <a:spcPct val="150000"/>
                </a:lnSpc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</a:pPr>
              <a:r>
                <a:rPr lang="en-US" sz="1400">
                  <a:solidFill>
                    <a:schemeClr val="tx1">
                      <a:lumMod val="50000"/>
                    </a:schemeClr>
                  </a:solidFill>
                </a:rPr>
                <a:t>Automation</a:t>
              </a:r>
            </a:p>
            <a:p>
              <a:pPr marL="285750" indent="-285750">
                <a:lnSpc>
                  <a:spcPct val="150000"/>
                </a:lnSpc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</a:pPr>
              <a:r>
                <a:rPr lang="en-US" sz="1400">
                  <a:solidFill>
                    <a:schemeClr val="tx1">
                      <a:lumMod val="50000"/>
                    </a:schemeClr>
                  </a:solidFill>
                </a:rPr>
                <a:t>Elasticity</a:t>
              </a:r>
            </a:p>
            <a:p>
              <a:pPr marL="285750" indent="-285750">
                <a:lnSpc>
                  <a:spcPct val="150000"/>
                </a:lnSpc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</a:pPr>
              <a:r>
                <a:rPr lang="en-US" sz="1400">
                  <a:solidFill>
                    <a:schemeClr val="tx1">
                      <a:lumMod val="50000"/>
                    </a:schemeClr>
                  </a:solidFill>
                </a:rPr>
                <a:t>High-Availability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6C2BF64-26E8-420C-BA36-CC9F5D46E344}"/>
                </a:ext>
              </a:extLst>
            </p:cNvPr>
            <p:cNvSpPr/>
            <p:nvPr/>
          </p:nvSpPr>
          <p:spPr>
            <a:xfrm>
              <a:off x="10223669" y="2345834"/>
              <a:ext cx="1921360" cy="13448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>
                <a:spcAft>
                  <a:spcPts val="5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</a:pPr>
              <a:r>
                <a:rPr lang="en-US" sz="1400">
                  <a:solidFill>
                    <a:schemeClr val="tx1">
                      <a:lumMod val="50000"/>
                    </a:schemeClr>
                  </a:solidFill>
                </a:rPr>
                <a:t>Utilization</a:t>
              </a:r>
            </a:p>
            <a:p>
              <a:pPr marL="285750" indent="-285750">
                <a:spcAft>
                  <a:spcPts val="5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</a:pPr>
              <a:r>
                <a:rPr lang="en-US" sz="1400">
                  <a:solidFill>
                    <a:schemeClr val="tx1">
                      <a:lumMod val="50000"/>
                    </a:schemeClr>
                  </a:solidFill>
                </a:rPr>
                <a:t>Monitoring</a:t>
              </a:r>
            </a:p>
            <a:p>
              <a:pPr marL="285750" indent="-285750">
                <a:spcAft>
                  <a:spcPts val="5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</a:pPr>
              <a:r>
                <a:rPr lang="en-US" sz="1400">
                  <a:solidFill>
                    <a:schemeClr val="tx1">
                      <a:lumMod val="50000"/>
                    </a:schemeClr>
                  </a:solidFill>
                </a:rPr>
                <a:t>Efficiency</a:t>
              </a:r>
            </a:p>
            <a:p>
              <a:pPr marL="285750" indent="-285750">
                <a:spcAft>
                  <a:spcPts val="5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</a:pPr>
              <a:r>
                <a:rPr lang="en-US" sz="1400">
                  <a:solidFill>
                    <a:schemeClr val="tx1">
                      <a:lumMod val="50000"/>
                    </a:schemeClr>
                  </a:solidFill>
                </a:rPr>
                <a:t>Performance</a:t>
              </a:r>
            </a:p>
            <a:p>
              <a:pPr marL="285750" indent="-285750">
                <a:spcAft>
                  <a:spcPts val="5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</a:pPr>
              <a:r>
                <a:rPr lang="en-US" sz="1400">
                  <a:solidFill>
                    <a:schemeClr val="tx1">
                      <a:lumMod val="50000"/>
                    </a:schemeClr>
                  </a:solidFill>
                </a:rPr>
                <a:t>Re-engineering</a:t>
              </a:r>
            </a:p>
          </p:txBody>
        </p:sp>
      </p:grpSp>
      <p:sp>
        <p:nvSpPr>
          <p:cNvPr id="17" name="Arrow: Down 16">
            <a:extLst>
              <a:ext uri="{FF2B5EF4-FFF2-40B4-BE49-F238E27FC236}">
                <a16:creationId xmlns:a16="http://schemas.microsoft.com/office/drawing/2014/main" id="{38BEFE08-52A4-4D5C-AA58-D4D36C8A5BE2}"/>
              </a:ext>
            </a:extLst>
          </p:cNvPr>
          <p:cNvSpPr/>
          <p:nvPr/>
        </p:nvSpPr>
        <p:spPr>
          <a:xfrm>
            <a:off x="5852163" y="3330429"/>
            <a:ext cx="613186" cy="896543"/>
          </a:xfrm>
          <a:prstGeom prst="downArrow">
            <a:avLst/>
          </a:prstGeom>
          <a:solidFill>
            <a:schemeClr val="tx1">
              <a:lumMod val="50000"/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947305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ptum WIdescreen 2017">
  <a:themeElements>
    <a:clrScheme name="Optum May 2017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888B8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Widescreen - 2017 - 06.27.17.potx" id="{14CCB6DF-C717-4413-BCDA-15B71AA5CDD8}" vid="{817E4C5E-750D-4B97-8ADE-F637BD8C07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8E3879C829A94B86CD0BB0071FF36F" ma:contentTypeVersion="" ma:contentTypeDescription="Create a new document." ma:contentTypeScope="" ma:versionID="a6f9e62a7fe0fb0feac2eba77f0e55f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2384c6cc0088fcedbaf6edaf557def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0297D7-6120-4AEC-BD90-27546ED06F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72DBA8-2504-4AD1-BD72-3562DB5094E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60da32d0-0e03-4a74-812a-740a271ef0dd"/>
    <ds:schemaRef ds:uri="e746b89e-11d7-4e82-856e-da7d5fae134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47A2E27-9BA1-4972-83E1-C0E87F85A7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1897</TotalTime>
  <Words>3319</Words>
  <Application>Microsoft Macintosh PowerPoint</Application>
  <PresentationFormat>Widescreen</PresentationFormat>
  <Paragraphs>732</Paragraphs>
  <Slides>43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MS PGothic</vt:lpstr>
      <vt:lpstr>MS PGothic</vt:lpstr>
      <vt:lpstr>-apple-system</vt:lpstr>
      <vt:lpstr>Arial</vt:lpstr>
      <vt:lpstr>Arial</vt:lpstr>
      <vt:lpstr>Calibri</vt:lpstr>
      <vt:lpstr>Century Gothic</vt:lpstr>
      <vt:lpstr>Geneva</vt:lpstr>
      <vt:lpstr>Helvetica Light</vt:lpstr>
      <vt:lpstr>inherit</vt:lpstr>
      <vt:lpstr>Segoe UI</vt:lpstr>
      <vt:lpstr>Wingdings</vt:lpstr>
      <vt:lpstr>Optum WIdescreen 2017</vt:lpstr>
      <vt:lpstr>Expectations for Cloud Ready Applications</vt:lpstr>
      <vt:lpstr>Agenda</vt:lpstr>
      <vt:lpstr>Objectives</vt:lpstr>
      <vt:lpstr>Cloud Ready Applications</vt:lpstr>
      <vt:lpstr>PowerPoint Presentation</vt:lpstr>
      <vt:lpstr>Need for Cloud Ready</vt:lpstr>
      <vt:lpstr>There are many reasons to move to the Cloud</vt:lpstr>
      <vt:lpstr>There are many reasons to move to the Cloud</vt:lpstr>
      <vt:lpstr>There are many reasons to move to the Cloud</vt:lpstr>
      <vt:lpstr>What is cloud-native all about?</vt:lpstr>
      <vt:lpstr>Cloud Compute Layers</vt:lpstr>
      <vt:lpstr>Cloud-Native</vt:lpstr>
      <vt:lpstr>Traditional VS Cloud-Native</vt:lpstr>
      <vt:lpstr>Eight-Core Principles</vt:lpstr>
      <vt:lpstr>Four Core practices</vt:lpstr>
      <vt:lpstr>Health Care Cloud | Cloud Readiness Vs Cloud Native</vt:lpstr>
      <vt:lpstr>Healthcare Cloud Strategy</vt:lpstr>
      <vt:lpstr>Healthcare Cloud Vision</vt:lpstr>
      <vt:lpstr>Healthcare Cloud- Foundational!</vt:lpstr>
      <vt:lpstr>PowerPoint Presentation</vt:lpstr>
      <vt:lpstr>2019 Workload Placement Decision Tree</vt:lpstr>
      <vt:lpstr>Assess Your Cloud Readiness</vt:lpstr>
      <vt:lpstr>Cloud-Native</vt:lpstr>
      <vt:lpstr>Cloud Ready using 12-Factor principles</vt:lpstr>
      <vt:lpstr>The 12 Factors</vt:lpstr>
      <vt:lpstr>#1 &amp; 2 Codebase and Dependencies</vt:lpstr>
      <vt:lpstr>#3 &amp; 4 Config and Backing Services</vt:lpstr>
      <vt:lpstr>#5 &amp; 6 Build, Release, Run and Processes</vt:lpstr>
      <vt:lpstr>#7 &amp; 8 Port Binding and Concurrency</vt:lpstr>
      <vt:lpstr>#9 &amp; 10 Disposability and Dev/Prod Parity</vt:lpstr>
      <vt:lpstr>#11 &amp; 12 Logs and Admin Processes </vt:lpstr>
      <vt:lpstr>Deploying a 12 factor app into OSFI Kubernetes</vt:lpstr>
      <vt:lpstr>PowerPoint Presentation</vt:lpstr>
      <vt:lpstr>Ranjan Prasad, Brian Rieger</vt:lpstr>
      <vt:lpstr>What is Serverless?</vt:lpstr>
      <vt:lpstr>Data Centric Applications in Cloud</vt:lpstr>
      <vt:lpstr>Data Centric Applications in Cloud</vt:lpstr>
      <vt:lpstr>Data Centric Applications - Strategy</vt:lpstr>
      <vt:lpstr>How to Run Data Centric Tools in OSFI</vt:lpstr>
      <vt:lpstr>Cloud | Customer Maturity Solution Evolution</vt:lpstr>
      <vt:lpstr>Cloud | Customer Maturity Solution</vt:lpstr>
      <vt:lpstr>Cloud | Customer Maturity Solution</vt:lpstr>
      <vt:lpstr> Health Care Cloud | 2018 Workload Placement Decision Tree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Optum PowerPoint template - 2017</dc:title>
  <dc:creator>Sandra Johnson</dc:creator>
  <cp:lastModifiedBy>RANJAN PRASAD</cp:lastModifiedBy>
  <cp:revision>4</cp:revision>
  <cp:lastPrinted>2019-05-31T16:41:35Z</cp:lastPrinted>
  <dcterms:created xsi:type="dcterms:W3CDTF">2017-07-17T15:17:37Z</dcterms:created>
  <dcterms:modified xsi:type="dcterms:W3CDTF">2019-06-21T03:25:22Z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0x010100908E3879C829A94B86CD0BB0071FF36F</vt:lpwstr>
  </property>
</Properties>
</file>